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6"/>
  </p:notesMasterIdLst>
  <p:handoutMasterIdLst>
    <p:handoutMasterId r:id="rId27"/>
  </p:handoutMasterIdLst>
  <p:sldIdLst>
    <p:sldId id="327" r:id="rId4"/>
    <p:sldId id="326" r:id="rId5"/>
    <p:sldId id="350" r:id="rId6"/>
    <p:sldId id="338" r:id="rId7"/>
    <p:sldId id="301" r:id="rId8"/>
    <p:sldId id="351" r:id="rId9"/>
    <p:sldId id="352" r:id="rId10"/>
    <p:sldId id="313" r:id="rId11"/>
    <p:sldId id="330" r:id="rId12"/>
    <p:sldId id="331" r:id="rId13"/>
    <p:sldId id="337" r:id="rId14"/>
    <p:sldId id="332" r:id="rId15"/>
    <p:sldId id="333" r:id="rId16"/>
    <p:sldId id="348" r:id="rId17"/>
    <p:sldId id="334" r:id="rId18"/>
    <p:sldId id="349" r:id="rId19"/>
    <p:sldId id="339" r:id="rId20"/>
    <p:sldId id="336" r:id="rId21"/>
    <p:sldId id="344" r:id="rId22"/>
    <p:sldId id="345" r:id="rId23"/>
    <p:sldId id="346" r:id="rId24"/>
    <p:sldId id="272" r:id="rId2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415"/>
    <a:srgbClr val="FF6600"/>
    <a:srgbClr val="043673"/>
    <a:srgbClr val="EFF5FB"/>
    <a:srgbClr val="82C341"/>
    <a:srgbClr val="CA2027"/>
    <a:srgbClr val="E4EE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94705" autoAdjust="0"/>
  </p:normalViewPr>
  <p:slideViewPr>
    <p:cSldViewPr snapToGrid="0">
      <p:cViewPr varScale="1">
        <p:scale>
          <a:sx n="109" d="100"/>
          <a:sy n="109" d="100"/>
        </p:scale>
        <p:origin x="660"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20"/>
    </p:cViewPr>
  </p:sorterViewPr>
  <p:notesViewPr>
    <p:cSldViewPr snapToGrid="0">
      <p:cViewPr varScale="1">
        <p:scale>
          <a:sx n="86" d="100"/>
          <a:sy n="86" d="100"/>
        </p:scale>
        <p:origin x="382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0CBD731A-B4F5-4956-B2B1-B22DB22F0ACF}" type="slidenum">
              <a:rPr lang="en-US" smtClean="0"/>
              <a:t>‹#›</a:t>
            </a:fld>
            <a:endParaRPr lang="en-US" dirty="0"/>
          </a:p>
        </p:txBody>
      </p:sp>
    </p:spTree>
    <p:extLst>
      <p:ext uri="{BB962C8B-B14F-4D97-AF65-F5344CB8AC3E}">
        <p14:creationId xmlns:p14="http://schemas.microsoft.com/office/powerpoint/2010/main" val="129933672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atin typeface="Calibri" pitchFamily="-84" charset="0"/>
                <a:ea typeface="MS PGothic" panose="020B0600070205080204" pitchFamily="34" charset="-128"/>
                <a:cs typeface="MS PGothic" pitchFamily="34" charset="-128"/>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64" tIns="46582" rIns="93164" bIns="46582" numCol="1" anchor="t" anchorCtr="0" compatLnSpc="1">
            <a:prstTxWarp prst="textNoShape">
              <a:avLst/>
            </a:prstTxWarp>
          </a:bodyPr>
          <a:lstStyle>
            <a:lvl1pPr algn="r">
              <a:defRPr sz="1200">
                <a:ea typeface="MS PGothic" panose="020B0600070205080204" pitchFamily="34" charset="-128"/>
              </a:defRPr>
            </a:lvl1pPr>
          </a:lstStyle>
          <a:p>
            <a:pPr>
              <a:defRPr/>
            </a:pPr>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atin typeface="Calibri" pitchFamily="-84" charset="0"/>
                <a:ea typeface="MS PGothic" panose="020B0600070205080204" pitchFamily="34" charset="-128"/>
                <a:cs typeface="MS PGothic" pitchFamily="34" charset="-128"/>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64" tIns="46582" rIns="93164" bIns="46582" numCol="1" anchor="b" anchorCtr="0" compatLnSpc="1">
            <a:prstTxWarp prst="textNoShape">
              <a:avLst/>
            </a:prstTxWarp>
          </a:bodyPr>
          <a:lstStyle>
            <a:lvl1pPr algn="r">
              <a:defRPr sz="1200"/>
            </a:lvl1pPr>
          </a:lstStyle>
          <a:p>
            <a:fld id="{687B2E55-8F27-465D-9E85-595E2051334F}" type="slidenum">
              <a:rPr lang="en-US" altLang="en-US"/>
              <a:pPr/>
              <a:t>‹#›</a:t>
            </a:fld>
            <a:endParaRPr lang="en-US" altLang="en-US" dirty="0"/>
          </a:p>
        </p:txBody>
      </p:sp>
    </p:spTree>
    <p:extLst>
      <p:ext uri="{BB962C8B-B14F-4D97-AF65-F5344CB8AC3E}">
        <p14:creationId xmlns:p14="http://schemas.microsoft.com/office/powerpoint/2010/main" val="782732061"/>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3692093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6644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xfrm>
            <a:off x="406400" y="696913"/>
            <a:ext cx="6197600" cy="3486150"/>
          </a:xfrm>
          <a:ln/>
        </p:spPr>
      </p:sp>
      <p:sp>
        <p:nvSpPr>
          <p:cNvPr id="1239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406400" y="696913"/>
            <a:ext cx="6197600" cy="3486150"/>
          </a:xfrm>
          <a:ln/>
        </p:spPr>
      </p:sp>
      <p:sp>
        <p:nvSpPr>
          <p:cNvPr id="138242" name="Rectangle 3"/>
          <p:cNvSpPr>
            <a:spLocks noGrp="1" noChangeArrowheads="1"/>
          </p:cNvSpPr>
          <p:nvPr>
            <p:ph type="body" idx="1"/>
          </p:nvPr>
        </p:nvSpPr>
        <p:spPr>
          <a:noFill/>
          <a:ln/>
        </p:spPr>
        <p:txBody>
          <a:bodyPr/>
          <a:lstStyle/>
          <a:p>
            <a:r>
              <a:rPr lang="fr-FR" sz="1000"/>
              <a:t>Buyer/obligor:  PEMEX Exploracion Y Produccion SA de CV, Mexico</a:t>
            </a:r>
            <a:endParaRPr lang="en-US" sz="1000"/>
          </a:p>
          <a:p>
            <a:r>
              <a:rPr lang="en-US" sz="1000"/>
              <a:t>Broker :  J Maxime Roy Inc.</a:t>
            </a:r>
          </a:p>
          <a:p>
            <a:r>
              <a:rPr lang="en-US" sz="1000"/>
              <a:t>Product/use:   offshore living quarters</a:t>
            </a:r>
            <a:br>
              <a:rPr lang="en-US" sz="1000"/>
            </a:br>
            <a:r>
              <a:rPr lang="en-US" sz="1000"/>
              <a:t/>
            </a:r>
            <a:br>
              <a:rPr lang="en-US" sz="1000"/>
            </a:br>
            <a:endParaRPr lang="en-US" sz="1000"/>
          </a:p>
          <a:p>
            <a:r>
              <a:rPr lang="en-US" sz="1000"/>
              <a:t>High outstanding:  $4,887,900</a:t>
            </a:r>
          </a:p>
          <a:p>
            <a:r>
              <a:rPr lang="en-US" sz="1000"/>
              <a:t>Estimated Small Business:  100%</a:t>
            </a:r>
          </a:p>
          <a:p>
            <a:r>
              <a:rPr lang="en-US" sz="1000"/>
              <a:t>Terms:  30 days open account</a:t>
            </a:r>
            <a:br>
              <a:rPr lang="en-US" sz="1000"/>
            </a:br>
            <a:r>
              <a:rPr lang="en-US" sz="1000"/>
              <a:t/>
            </a:r>
            <a:br>
              <a:rPr lang="en-US" sz="1000"/>
            </a:br>
            <a:endParaRPr lang="en-US" sz="1000"/>
          </a:p>
          <a:p>
            <a:r>
              <a:rPr lang="en-US" sz="1000"/>
              <a:t>Pemex, the stae-owned oil company is well known to EIB for many years and it is the largest borrower of EIB.  </a:t>
            </a:r>
            <a:br>
              <a:rPr lang="en-US" sz="1000"/>
            </a:br>
            <a:r>
              <a:rPr lang="en-US" sz="1000"/>
              <a:t/>
            </a:r>
            <a:br>
              <a:rPr lang="en-US" sz="1000"/>
            </a:br>
            <a:endParaRPr lang="en-US" sz="1000"/>
          </a:p>
          <a:p>
            <a:r>
              <a:rPr lang="en-US" sz="1000"/>
              <a:t>Living Quarter Technology was started in 2000 and incorporated the same year in LA.  It operates as a contractor for providing offshore oil and gas accommodations.  They design and construct buildings certified by the US Coast Guard, ABS, Lloyds, DNV and Homeland Security.  </a:t>
            </a:r>
          </a:p>
          <a:p>
            <a:r>
              <a:rPr lang="en-US" sz="1000"/>
              <a:t>Website:  http://www.livingquartertech.com/</a:t>
            </a:r>
            <a:br>
              <a:rPr lang="en-US" sz="1000"/>
            </a:br>
            <a:r>
              <a:rPr lang="en-US" sz="1000"/>
              <a:t/>
            </a:r>
            <a:br>
              <a:rPr lang="en-US" sz="1000"/>
            </a:br>
            <a:endParaRPr lang="en-US" sz="1000"/>
          </a:p>
          <a:p>
            <a:r>
              <a:rPr lang="en-US" sz="1000"/>
              <a:t>JPM Chase will be funding a working capital loan to Living Quarters to support their transaction with PEMEX subject to this insurance policy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51829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3910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military or</a:t>
            </a:r>
            <a:r>
              <a:rPr lang="en-US" baseline="0" dirty="0"/>
              <a:t> defense products except for humanitarian efforts/drug interdiction.</a:t>
            </a:r>
          </a:p>
          <a:p>
            <a:endParaRPr lang="en-US" baseline="0" dirty="0"/>
          </a:p>
          <a:p>
            <a:r>
              <a:rPr lang="en-US" baseline="0" dirty="0"/>
              <a:t>RESTRICTED COUNTRIES:  Country Limitation Schedule (CLS) is on the website exim.gov.  Before considering doing business in a country refer to the schedule to confirm if EXIM is open in a country and how long. </a:t>
            </a:r>
            <a:endParaRPr lang="en-US" dirty="0"/>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itchFamily="34" charset="0"/>
              <a:ea typeface="MS PGothic" panose="020B0600070205080204" pitchFamily="34" charset="-128"/>
              <a:cs typeface="+mn-cs"/>
            </a:endParaRPr>
          </a:p>
        </p:txBody>
      </p:sp>
    </p:spTree>
    <p:extLst>
      <p:ext uri="{BB962C8B-B14F-4D97-AF65-F5344CB8AC3E}">
        <p14:creationId xmlns:p14="http://schemas.microsoft.com/office/powerpoint/2010/main" val="323843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defRPr/>
            </a:pPr>
            <a:r>
              <a:rPr lang="en-US" dirty="0"/>
              <a:t>In same line of business for at least 3 years. </a:t>
            </a:r>
          </a:p>
          <a:p>
            <a:pPr marL="457200" indent="-457200">
              <a:buFont typeface="+mj-lt"/>
              <a:buAutoNum type="arabicPeriod"/>
              <a:defRPr/>
            </a:pPr>
            <a:r>
              <a:rPr lang="en-US" dirty="0"/>
              <a:t>Have at least one year of exporting experience. </a:t>
            </a:r>
          </a:p>
          <a:p>
            <a:pPr marL="457200" indent="-457200">
              <a:buFont typeface="+mj-lt"/>
              <a:buAutoNum type="arabicPeriod"/>
              <a:defRPr/>
            </a:pPr>
            <a:r>
              <a:rPr lang="en-US" dirty="0"/>
              <a:t>Had an operating profit in their most recent fiscal year. </a:t>
            </a:r>
          </a:p>
          <a:p>
            <a:pPr marL="457200" indent="-457200">
              <a:buFont typeface="+mj-lt"/>
              <a:buAutoNum type="arabicPeriod"/>
              <a:defRPr/>
            </a:pPr>
            <a:r>
              <a:rPr lang="en-US" dirty="0"/>
              <a:t>Dun &amp; Bradstreet </a:t>
            </a:r>
            <a:r>
              <a:rPr lang="en-US" b="1" dirty="0"/>
              <a:t>Paydex </a:t>
            </a:r>
            <a:r>
              <a:rPr lang="en-US" dirty="0"/>
              <a:t>of 50 or higher and </a:t>
            </a:r>
            <a:r>
              <a:rPr lang="en-US" b="1" dirty="0"/>
              <a:t>no derogatory information</a:t>
            </a:r>
            <a:r>
              <a:rPr lang="en-US" dirty="0"/>
              <a:t>. </a:t>
            </a:r>
          </a:p>
          <a:p>
            <a:pPr marL="457200" indent="-457200">
              <a:buFont typeface="+mj-lt"/>
              <a:buAutoNum type="arabicPeriod"/>
              <a:defRPr/>
            </a:pPr>
            <a:r>
              <a:rPr lang="en-US" dirty="0"/>
              <a:t>Signed financial statements for the last fiscal year that show positive net worth. </a:t>
            </a:r>
          </a:p>
          <a:p>
            <a:pPr marL="914400" lvl="1" indent="-457200">
              <a:buFont typeface="+mj-lt"/>
              <a:buAutoNum type="arabicPeriod"/>
              <a:defRPr/>
            </a:pPr>
            <a:r>
              <a:rPr lang="en-US" dirty="0"/>
              <a:t>Net Worth at the most recent fiscal year-end is at least 10% of requested policy limit. </a:t>
            </a:r>
          </a:p>
          <a:p>
            <a:pPr marL="457200" indent="-457200">
              <a:buFont typeface="+mj-lt"/>
              <a:buAutoNum type="arabicPeriod"/>
              <a:defRPr/>
            </a:pPr>
            <a:r>
              <a:rPr lang="en-US" dirty="0"/>
              <a:t>No </a:t>
            </a:r>
            <a:r>
              <a:rPr lang="en-US" b="1" dirty="0"/>
              <a:t>material adverse issues</a:t>
            </a:r>
            <a:r>
              <a:rPr lang="en-US" dirty="0"/>
              <a:t>. </a:t>
            </a:r>
          </a:p>
          <a:p>
            <a:endParaRPr lang="en-US"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1710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xfrm>
            <a:off x="406400" y="696913"/>
            <a:ext cx="6197600" cy="3486150"/>
          </a:xfrm>
          <a:ln/>
        </p:spPr>
      </p:sp>
      <p:sp>
        <p:nvSpPr>
          <p:cNvPr id="115714" name="Rectangle 3"/>
          <p:cNvSpPr>
            <a:spLocks noGrp="1" noChangeArrowheads="1"/>
          </p:cNvSpPr>
          <p:nvPr>
            <p:ph type="body" idx="1"/>
          </p:nvPr>
        </p:nvSpPr>
        <p:spPr>
          <a:noFill/>
          <a:ln/>
        </p:spPr>
        <p:txBody>
          <a:bodyPr/>
          <a:lstStyle/>
          <a:p>
            <a:r>
              <a:rPr lang="en-US" sz="1000" b="1" dirty="0"/>
              <a:t>Mr. Kemp</a:t>
            </a:r>
            <a:r>
              <a:rPr lang="en-US" sz="1000" dirty="0"/>
              <a:t> – Your ExIm Bank backed loan program has allowed xyz to fabricate and export millions of dollars to qualified foreign countries – 90%~ to China. We actually had a significant record year ending 12/09. This due mainly to the export business.</a:t>
            </a:r>
          </a:p>
          <a:p>
            <a:r>
              <a:rPr lang="en-US" sz="1000" dirty="0"/>
              <a:t> </a:t>
            </a:r>
          </a:p>
          <a:p>
            <a:r>
              <a:rPr lang="en-US" sz="1000" dirty="0"/>
              <a:t>Regions Bank ExIm program works efficiently, seamlessly and with less red-tape than any other banking relationship I have ever experienced.  Except for the annual loan review and renewal, we work on line directly with their ExIm officer in Miami.  Carson Strickland has visited the shop several times as have our local officers Kevin </a:t>
            </a:r>
            <a:r>
              <a:rPr lang="en-US" sz="1000" dirty="0" err="1"/>
              <a:t>Rudge</a:t>
            </a:r>
            <a:r>
              <a:rPr lang="en-US" sz="1000" dirty="0"/>
              <a:t> and Bill Smith. I have also recommended the ExIm program to several other businesses. I always tell of my original phone contact with you where after asking me some basic question, including who we banked with, I was then contacted by Carson Strickland of Regions </a:t>
            </a:r>
            <a:r>
              <a:rPr lang="en-US" sz="1000" dirty="0" err="1"/>
              <a:t>B’ham</a:t>
            </a:r>
            <a:r>
              <a:rPr lang="en-US" sz="1000" dirty="0"/>
              <a:t> office, all within about 15 minutes. After their due diligence, we were off and running.  Never had an experience like that with a Federal Government program or bank before.</a:t>
            </a:r>
          </a:p>
          <a:p>
            <a:r>
              <a:rPr lang="en-US" sz="1000" dirty="0"/>
              <a:t> </a:t>
            </a:r>
          </a:p>
          <a:p>
            <a:r>
              <a:rPr lang="en-US" sz="1000" dirty="0"/>
              <a:t>We expect this area of our business to continue and to grow significantly, particularly in China (barring some political upheaval).</a:t>
            </a:r>
          </a:p>
          <a:p>
            <a:r>
              <a:rPr lang="en-US" sz="1000" dirty="0"/>
              <a:t> </a:t>
            </a:r>
          </a:p>
          <a:p>
            <a:r>
              <a:rPr lang="en-US" sz="1000" dirty="0"/>
              <a:t>Thanks for you help!</a:t>
            </a:r>
          </a:p>
          <a:p>
            <a:r>
              <a:rPr lang="en-US" sz="1000" dirty="0"/>
              <a:t> </a:t>
            </a:r>
          </a:p>
          <a:p>
            <a:r>
              <a:rPr lang="en-US" sz="1000" dirty="0"/>
              <a:t>Kind regards, </a:t>
            </a:r>
          </a:p>
          <a:p>
            <a:r>
              <a:rPr lang="en-US" sz="1000" dirty="0"/>
              <a:t> </a:t>
            </a:r>
          </a:p>
          <a:p>
            <a:r>
              <a:rPr lang="en-US" sz="1000" dirty="0"/>
              <a:t>Huey </a:t>
            </a:r>
            <a:r>
              <a:rPr lang="en-US" sz="1000" dirty="0" err="1"/>
              <a:t>Yaun</a:t>
            </a:r>
            <a:endParaRPr lang="en-US" sz="1000" dirty="0"/>
          </a:p>
          <a:p>
            <a:r>
              <a:rPr lang="en-US" sz="1000" dirty="0"/>
              <a:t>Precision Industries, Inc.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406400" y="696913"/>
            <a:ext cx="6197600" cy="3486150"/>
          </a:xfrm>
          <a:ln/>
        </p:spPr>
      </p:sp>
      <p:sp>
        <p:nvSpPr>
          <p:cNvPr id="1218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06400" y="696913"/>
            <a:ext cx="6197600" cy="3486150"/>
          </a:xfrm>
          <a:ln/>
        </p:spPr>
      </p:sp>
      <p:sp>
        <p:nvSpPr>
          <p:cNvPr id="51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100" b="1" dirty="0"/>
              <a:t>A company’s accounts receivable are: </a:t>
            </a:r>
            <a:r>
              <a:rPr lang="en-US" altLang="en-US" sz="1100" dirty="0"/>
              <a:t>                                   </a:t>
            </a:r>
          </a:p>
          <a:p>
            <a:r>
              <a:rPr lang="en-US" altLang="en-US" sz="1100" dirty="0"/>
              <a:t>• Most vulnerable to unexpected losses</a:t>
            </a:r>
          </a:p>
          <a:p>
            <a:r>
              <a:rPr lang="en-US" altLang="en-US" sz="1100" dirty="0"/>
              <a:t>• Likely to be affected by business cycles                                                                            </a:t>
            </a:r>
          </a:p>
          <a:p>
            <a:r>
              <a:rPr lang="en-US" altLang="en-US" sz="1100" dirty="0"/>
              <a:t>• Provides cash flow (lifeblood) for the business</a:t>
            </a:r>
          </a:p>
          <a:p>
            <a:r>
              <a:rPr lang="en-US" altLang="en-US" sz="1100" dirty="0"/>
              <a:t> </a:t>
            </a:r>
          </a:p>
          <a:p>
            <a:r>
              <a:rPr lang="en-US" altLang="en-US" sz="1100" b="1" dirty="0"/>
              <a:t>Obtaining credit insurance can:</a:t>
            </a:r>
          </a:p>
          <a:p>
            <a:r>
              <a:rPr lang="en-US" altLang="en-US" sz="1100" dirty="0"/>
              <a:t>• Aid in credit risk evaluation and reduction of key account concentration levels</a:t>
            </a:r>
          </a:p>
          <a:p>
            <a:r>
              <a:rPr lang="en-US" altLang="en-US" sz="1100" dirty="0"/>
              <a:t>• Cap exposure to bad debt loss and decrease bad debt write-offs</a:t>
            </a:r>
          </a:p>
          <a:p>
            <a:r>
              <a:rPr lang="en-US" altLang="en-US" sz="1100" dirty="0"/>
              <a:t>If a company’s revolving credit line is secured by its accounts receivable, a write-off of part of those receivables immediately impacts cash flow.  The same level of funds is no longer available for the company to run its day-to-day operations.</a:t>
            </a:r>
          </a:p>
          <a:p>
            <a:r>
              <a:rPr lang="en-US" altLang="en-US" sz="1100" dirty="0"/>
              <a:t>• Provide key account monitoring and back-up support and assistance to your client’s existing credit function</a:t>
            </a:r>
          </a:p>
          <a:p>
            <a:r>
              <a:rPr lang="en-US" altLang="en-US" sz="1100" dirty="0"/>
              <a:t> </a:t>
            </a:r>
          </a:p>
          <a:p>
            <a:r>
              <a:rPr lang="en-US" altLang="en-US" sz="1100" dirty="0"/>
              <a:t>The exporter also benefits through extended financing opportunities. By utilizing export credit insurance, companies can borrow against foreign receivables. </a:t>
            </a:r>
          </a:p>
          <a:p>
            <a:r>
              <a:rPr lang="en-US" altLang="en-US" sz="1100" dirty="0"/>
              <a:t>Reduction in bad debt reserves frees up working capital and boosts the company’s liquidity. </a:t>
            </a:r>
          </a:p>
          <a:p>
            <a:r>
              <a:rPr lang="en-US" altLang="en-US" sz="1100" dirty="0"/>
              <a:t>It also converts non-taxable deductible provisions into a fully tax deductible insurance premium.</a:t>
            </a:r>
            <a:endParaRPr lang="en-US" altLang="en-US" sz="2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71547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68074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94BFBCB-DC50-4BC0-9712-C31368135951}"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E3EC7BF-F1BC-458D-9BB4-863B6F00883B}" type="slidenum">
              <a:rPr lang="en-US" altLang="en-US"/>
              <a:pPr/>
              <a:t>‹#›</a:t>
            </a:fld>
            <a:endParaRPr lang="en-US" altLang="en-US" dirty="0"/>
          </a:p>
        </p:txBody>
      </p:sp>
    </p:spTree>
    <p:extLst>
      <p:ext uri="{BB962C8B-B14F-4D97-AF65-F5344CB8AC3E}">
        <p14:creationId xmlns:p14="http://schemas.microsoft.com/office/powerpoint/2010/main" val="156322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71CB7E8-A9EA-4669-A08C-33946302D20C}"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211A7B6-F3E7-4A89-9EC9-2FF1B7CBD790}" type="slidenum">
              <a:rPr lang="en-US" altLang="en-US"/>
              <a:pPr/>
              <a:t>‹#›</a:t>
            </a:fld>
            <a:endParaRPr lang="en-US" altLang="en-US" dirty="0"/>
          </a:p>
        </p:txBody>
      </p:sp>
    </p:spTree>
    <p:extLst>
      <p:ext uri="{BB962C8B-B14F-4D97-AF65-F5344CB8AC3E}">
        <p14:creationId xmlns:p14="http://schemas.microsoft.com/office/powerpoint/2010/main" val="1474522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6E26FDF-A9A3-4EB8-B7F9-46A47F52F06D}"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EE34E17-C849-4436-96F0-4B804DEE8C5D}" type="slidenum">
              <a:rPr lang="en-US" altLang="en-US"/>
              <a:pPr/>
              <a:t>‹#›</a:t>
            </a:fld>
            <a:endParaRPr lang="en-US" altLang="en-US" dirty="0"/>
          </a:p>
        </p:txBody>
      </p:sp>
    </p:spTree>
    <p:extLst>
      <p:ext uri="{BB962C8B-B14F-4D97-AF65-F5344CB8AC3E}">
        <p14:creationId xmlns:p14="http://schemas.microsoft.com/office/powerpoint/2010/main" val="324167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CA2934-D506-468F-BB94-DC16674B0D32}"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57DB095-6617-47C0-84C5-3A2D90D8262A}" type="slidenum">
              <a:rPr lang="en-US" altLang="en-US"/>
              <a:pPr/>
              <a:t>‹#›</a:t>
            </a:fld>
            <a:endParaRPr lang="en-US" altLang="en-US" dirty="0"/>
          </a:p>
        </p:txBody>
      </p:sp>
    </p:spTree>
    <p:extLst>
      <p:ext uri="{BB962C8B-B14F-4D97-AF65-F5344CB8AC3E}">
        <p14:creationId xmlns:p14="http://schemas.microsoft.com/office/powerpoint/2010/main" val="204616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B6A6EC-04BD-4E79-8BFB-3F28A9213189}"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4E5D2F6-1718-4A95-A0A1-A5C588255231}" type="slidenum">
              <a:rPr lang="en-US" altLang="en-US"/>
              <a:pPr/>
              <a:t>‹#›</a:t>
            </a:fld>
            <a:endParaRPr lang="en-US" altLang="en-US" dirty="0"/>
          </a:p>
        </p:txBody>
      </p:sp>
    </p:spTree>
    <p:extLst>
      <p:ext uri="{BB962C8B-B14F-4D97-AF65-F5344CB8AC3E}">
        <p14:creationId xmlns:p14="http://schemas.microsoft.com/office/powerpoint/2010/main" val="407757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8ACA5A-9F1A-4A1C-8E7F-92AA5A678ACC}"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F058D76-4D68-4A65-AEED-6024422CB666}" type="slidenum">
              <a:rPr lang="en-US" altLang="en-US"/>
              <a:pPr/>
              <a:t>‹#›</a:t>
            </a:fld>
            <a:endParaRPr lang="en-US" altLang="en-US" dirty="0"/>
          </a:p>
        </p:txBody>
      </p:sp>
    </p:spTree>
    <p:extLst>
      <p:ext uri="{BB962C8B-B14F-4D97-AF65-F5344CB8AC3E}">
        <p14:creationId xmlns:p14="http://schemas.microsoft.com/office/powerpoint/2010/main" val="1908188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CD9065-4446-4504-8D7B-D7547B1A3E0A}"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4D34C5E-1635-41D0-A43D-7C7D145B8E70}" type="slidenum">
              <a:rPr lang="en-US" altLang="en-US"/>
              <a:pPr/>
              <a:t>‹#›</a:t>
            </a:fld>
            <a:endParaRPr lang="en-US" altLang="en-US" dirty="0"/>
          </a:p>
        </p:txBody>
      </p:sp>
    </p:spTree>
    <p:extLst>
      <p:ext uri="{BB962C8B-B14F-4D97-AF65-F5344CB8AC3E}">
        <p14:creationId xmlns:p14="http://schemas.microsoft.com/office/powerpoint/2010/main" val="150283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E9B44F-5D8A-45E6-AB04-0B652D250C02}" type="datetime1">
              <a:rPr lang="en-US"/>
              <a:pPr>
                <a:defRPr/>
              </a:pPr>
              <a:t>2/25/2020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08E7C255-7557-443B-83D6-B7EFB6254773}" type="slidenum">
              <a:rPr lang="en-US" altLang="en-US"/>
              <a:pPr/>
              <a:t>‹#›</a:t>
            </a:fld>
            <a:endParaRPr lang="en-US" altLang="en-US" dirty="0"/>
          </a:p>
        </p:txBody>
      </p:sp>
    </p:spTree>
    <p:extLst>
      <p:ext uri="{BB962C8B-B14F-4D97-AF65-F5344CB8AC3E}">
        <p14:creationId xmlns:p14="http://schemas.microsoft.com/office/powerpoint/2010/main" val="226756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5DE929-21DE-4BFF-B2C4-D1BF6CB41E2D}" type="datetime1">
              <a:rPr lang="en-US"/>
              <a:pPr>
                <a:defRPr/>
              </a:pPr>
              <a:t>2/25/2020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BFD62781-06A7-421A-8E4B-059F671A7D22}" type="slidenum">
              <a:rPr lang="en-US" altLang="en-US"/>
              <a:pPr/>
              <a:t>‹#›</a:t>
            </a:fld>
            <a:endParaRPr lang="en-US" altLang="en-US" dirty="0"/>
          </a:p>
        </p:txBody>
      </p:sp>
    </p:spTree>
    <p:extLst>
      <p:ext uri="{BB962C8B-B14F-4D97-AF65-F5344CB8AC3E}">
        <p14:creationId xmlns:p14="http://schemas.microsoft.com/office/powerpoint/2010/main" val="382534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47E577-8283-4AC6-9E6E-317B2E471631}" type="datetime1">
              <a:rPr lang="en-US"/>
              <a:pPr>
                <a:defRPr/>
              </a:pPr>
              <a:t>2/25/2020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8E120711-E545-4B6E-B64A-E86FD4279485}" type="slidenum">
              <a:rPr lang="en-US" altLang="en-US"/>
              <a:pPr/>
              <a:t>‹#›</a:t>
            </a:fld>
            <a:endParaRPr lang="en-US" altLang="en-US" dirty="0"/>
          </a:p>
        </p:txBody>
      </p:sp>
    </p:spTree>
    <p:extLst>
      <p:ext uri="{BB962C8B-B14F-4D97-AF65-F5344CB8AC3E}">
        <p14:creationId xmlns:p14="http://schemas.microsoft.com/office/powerpoint/2010/main" val="245405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1F28AA-3560-4C77-8401-0BD289F2589D}"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4BEC71C-8F75-45DC-8E9B-AF56AC9E2A24}" type="slidenum">
              <a:rPr lang="en-US" altLang="en-US"/>
              <a:pPr/>
              <a:t>‹#›</a:t>
            </a:fld>
            <a:endParaRPr lang="en-US" altLang="en-US" dirty="0"/>
          </a:p>
        </p:txBody>
      </p:sp>
    </p:spTree>
    <p:extLst>
      <p:ext uri="{BB962C8B-B14F-4D97-AF65-F5344CB8AC3E}">
        <p14:creationId xmlns:p14="http://schemas.microsoft.com/office/powerpoint/2010/main" val="3888762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r="4178" b="58420"/>
          <a:stretch>
            <a:fillRect/>
          </a:stretch>
        </p:blipFill>
        <p:spPr bwMode="auto">
          <a:xfrm>
            <a:off x="446088" y="382588"/>
            <a:ext cx="11757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93450" y="6354763"/>
            <a:ext cx="833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7D80766-28DB-4441-B1AE-97DA26E5777B}" type="datetime1">
              <a:rPr lang="en-US"/>
              <a:pPr>
                <a:defRPr/>
              </a:pPr>
              <a:t>2/25/2020</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E3DF4C1E-7230-4354-B061-991A6C81DBC8}" type="slidenum">
              <a:rPr lang="en-US" altLang="en-US"/>
              <a:pPr/>
              <a:t>‹#›</a:t>
            </a:fld>
            <a:endParaRPr lang="en-US" altLang="en-US" dirty="0"/>
          </a:p>
        </p:txBody>
      </p:sp>
    </p:spTree>
    <p:extLst>
      <p:ext uri="{BB962C8B-B14F-4D97-AF65-F5344CB8AC3E}">
        <p14:creationId xmlns:p14="http://schemas.microsoft.com/office/powerpoint/2010/main" val="4184204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C88775-BB48-4AA9-B0DB-FD0EE9E4B2A4}"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37FA615D-B5D4-4086-990D-EDF5A135753A}" type="slidenum">
              <a:rPr lang="en-US" altLang="en-US"/>
              <a:pPr/>
              <a:t>‹#›</a:t>
            </a:fld>
            <a:endParaRPr lang="en-US" altLang="en-US" dirty="0"/>
          </a:p>
        </p:txBody>
      </p:sp>
    </p:spTree>
    <p:extLst>
      <p:ext uri="{BB962C8B-B14F-4D97-AF65-F5344CB8AC3E}">
        <p14:creationId xmlns:p14="http://schemas.microsoft.com/office/powerpoint/2010/main" val="296602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F7FF53-9994-4451-8CBA-E82E0D4D067C}"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7AABC7B-5A52-4BA2-9DF1-B6FDD4DF80EF}" type="slidenum">
              <a:rPr lang="en-US" altLang="en-US"/>
              <a:pPr/>
              <a:t>‹#›</a:t>
            </a:fld>
            <a:endParaRPr lang="en-US" altLang="en-US" dirty="0"/>
          </a:p>
        </p:txBody>
      </p:sp>
    </p:spTree>
    <p:extLst>
      <p:ext uri="{BB962C8B-B14F-4D97-AF65-F5344CB8AC3E}">
        <p14:creationId xmlns:p14="http://schemas.microsoft.com/office/powerpoint/2010/main" val="197126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CF033-329E-4683-8AC4-9D3EB154B0C2}"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F7125B2-E3E4-4AF7-969E-50592586588E}" type="slidenum">
              <a:rPr lang="en-US" altLang="en-US"/>
              <a:pPr/>
              <a:t>‹#›</a:t>
            </a:fld>
            <a:endParaRPr lang="en-US" altLang="en-US" dirty="0"/>
          </a:p>
        </p:txBody>
      </p:sp>
    </p:spTree>
    <p:extLst>
      <p:ext uri="{BB962C8B-B14F-4D97-AF65-F5344CB8AC3E}">
        <p14:creationId xmlns:p14="http://schemas.microsoft.com/office/powerpoint/2010/main" val="15032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B5FD99-5792-4921-ABDB-62F33A55D0D7}"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9C170DE-7DE5-47DA-B912-923F9A42CC5A}" type="slidenum">
              <a:rPr lang="en-US" altLang="en-US"/>
              <a:pPr/>
              <a:t>‹#›</a:t>
            </a:fld>
            <a:endParaRPr lang="en-US" altLang="en-US" dirty="0"/>
          </a:p>
        </p:txBody>
      </p:sp>
    </p:spTree>
    <p:extLst>
      <p:ext uri="{BB962C8B-B14F-4D97-AF65-F5344CB8AC3E}">
        <p14:creationId xmlns:p14="http://schemas.microsoft.com/office/powerpoint/2010/main" val="298826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009679-C772-4D6B-B0C8-B629AC8B1A99}"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ACAF6F1-1A45-4780-810F-980B402D6CF1}" type="slidenum">
              <a:rPr lang="en-US" altLang="en-US"/>
              <a:pPr/>
              <a:t>‹#›</a:t>
            </a:fld>
            <a:endParaRPr lang="en-US" altLang="en-US" dirty="0"/>
          </a:p>
        </p:txBody>
      </p:sp>
    </p:spTree>
    <p:extLst>
      <p:ext uri="{BB962C8B-B14F-4D97-AF65-F5344CB8AC3E}">
        <p14:creationId xmlns:p14="http://schemas.microsoft.com/office/powerpoint/2010/main" val="416496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023B05-15D3-45AE-AAEF-8724D8FC7F1C}"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18482F0-3BF9-41ED-B2FE-37A0F5F732CE}" type="slidenum">
              <a:rPr lang="en-US" altLang="en-US"/>
              <a:pPr/>
              <a:t>‹#›</a:t>
            </a:fld>
            <a:endParaRPr lang="en-US" altLang="en-US" dirty="0"/>
          </a:p>
        </p:txBody>
      </p:sp>
    </p:spTree>
    <p:extLst>
      <p:ext uri="{BB962C8B-B14F-4D97-AF65-F5344CB8AC3E}">
        <p14:creationId xmlns:p14="http://schemas.microsoft.com/office/powerpoint/2010/main" val="82779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BD3C72-D852-4E3B-8B34-B99759598210}"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D3EAF4B-1F75-4CB9-AB90-518145F65767}" type="slidenum">
              <a:rPr lang="en-US" altLang="en-US"/>
              <a:pPr/>
              <a:t>‹#›</a:t>
            </a:fld>
            <a:endParaRPr lang="en-US" altLang="en-US" dirty="0"/>
          </a:p>
        </p:txBody>
      </p:sp>
    </p:spTree>
    <p:extLst>
      <p:ext uri="{BB962C8B-B14F-4D97-AF65-F5344CB8AC3E}">
        <p14:creationId xmlns:p14="http://schemas.microsoft.com/office/powerpoint/2010/main" val="26206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DA14DB7-F4F8-41A4-9C5A-8E98B16103C2}" type="datetime1">
              <a:rPr lang="en-US"/>
              <a:pPr>
                <a:defRPr/>
              </a:pPr>
              <a:t>2/25/2020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067224CA-D04B-473C-9633-D3E91B9CA2CB}" type="slidenum">
              <a:rPr lang="en-US" altLang="en-US"/>
              <a:pPr/>
              <a:t>‹#›</a:t>
            </a:fld>
            <a:endParaRPr lang="en-US" altLang="en-US" dirty="0"/>
          </a:p>
        </p:txBody>
      </p:sp>
    </p:spTree>
    <p:extLst>
      <p:ext uri="{BB962C8B-B14F-4D97-AF65-F5344CB8AC3E}">
        <p14:creationId xmlns:p14="http://schemas.microsoft.com/office/powerpoint/2010/main" val="114348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681841-8A05-4A67-A7A9-D1BD028B49AC}" type="datetime1">
              <a:rPr lang="en-US"/>
              <a:pPr>
                <a:defRPr/>
              </a:pPr>
              <a:t>2/25/2020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AD45219B-0C81-47D2-9A3A-6A4E84C33DEF}" type="slidenum">
              <a:rPr lang="en-US" altLang="en-US"/>
              <a:pPr/>
              <a:t>‹#›</a:t>
            </a:fld>
            <a:endParaRPr lang="en-US" altLang="en-US" dirty="0"/>
          </a:p>
        </p:txBody>
      </p:sp>
    </p:spTree>
    <p:extLst>
      <p:ext uri="{BB962C8B-B14F-4D97-AF65-F5344CB8AC3E}">
        <p14:creationId xmlns:p14="http://schemas.microsoft.com/office/powerpoint/2010/main" val="46126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5F0E5A-CE96-4AA9-BD86-1696B765CEE2}" type="datetime1">
              <a:rPr lang="en-US"/>
              <a:pPr>
                <a:defRPr/>
              </a:pPr>
              <a:t>2/25/2020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F1A32246-640A-4B24-A7A3-7E6D2C4EF63F}" type="slidenum">
              <a:rPr lang="en-US" altLang="en-US"/>
              <a:pPr/>
              <a:t>‹#›</a:t>
            </a:fld>
            <a:endParaRPr lang="en-US" altLang="en-US" dirty="0"/>
          </a:p>
        </p:txBody>
      </p:sp>
    </p:spTree>
    <p:extLst>
      <p:ext uri="{BB962C8B-B14F-4D97-AF65-F5344CB8AC3E}">
        <p14:creationId xmlns:p14="http://schemas.microsoft.com/office/powerpoint/2010/main" val="1622126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66E5F3-E5F9-4844-B0DF-90D61D6E9BA7}"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5299314-0641-467B-BEF3-27D586D6B9F0}" type="slidenum">
              <a:rPr lang="en-US" altLang="en-US"/>
              <a:pPr/>
              <a:t>‹#›</a:t>
            </a:fld>
            <a:endParaRPr lang="en-US" altLang="en-US" dirty="0"/>
          </a:p>
        </p:txBody>
      </p:sp>
    </p:spTree>
    <p:extLst>
      <p:ext uri="{BB962C8B-B14F-4D97-AF65-F5344CB8AC3E}">
        <p14:creationId xmlns:p14="http://schemas.microsoft.com/office/powerpoint/2010/main" val="3072617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918772-B60B-4D55-9025-FE15DD9D330D}"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6C82C9D-646A-44AF-933F-0BAF465E951E}" type="slidenum">
              <a:rPr lang="en-US" altLang="en-US"/>
              <a:pPr/>
              <a:t>‹#›</a:t>
            </a:fld>
            <a:endParaRPr lang="en-US" altLang="en-US" dirty="0"/>
          </a:p>
        </p:txBody>
      </p:sp>
    </p:spTree>
    <p:extLst>
      <p:ext uri="{BB962C8B-B14F-4D97-AF65-F5344CB8AC3E}">
        <p14:creationId xmlns:p14="http://schemas.microsoft.com/office/powerpoint/2010/main" val="1316185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ACC8F7-03D2-476B-940B-0AEDB7983CDB}"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EB7D17D-808A-4E82-BF73-BD02E2F7365E}" type="slidenum">
              <a:rPr lang="en-US" altLang="en-US"/>
              <a:pPr/>
              <a:t>‹#›</a:t>
            </a:fld>
            <a:endParaRPr lang="en-US" altLang="en-US" dirty="0"/>
          </a:p>
        </p:txBody>
      </p:sp>
    </p:spTree>
    <p:extLst>
      <p:ext uri="{BB962C8B-B14F-4D97-AF65-F5344CB8AC3E}">
        <p14:creationId xmlns:p14="http://schemas.microsoft.com/office/powerpoint/2010/main" val="45500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EFA7C5-8A7A-4254-B3E5-6F1E6A74D1EF}"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0BC6F20-994F-4C0E-A892-CE975510ECE2}" type="slidenum">
              <a:rPr lang="en-US" altLang="en-US"/>
              <a:pPr/>
              <a:t>‹#›</a:t>
            </a:fld>
            <a:endParaRPr lang="en-US" altLang="en-US" dirty="0"/>
          </a:p>
        </p:txBody>
      </p:sp>
    </p:spTree>
    <p:extLst>
      <p:ext uri="{BB962C8B-B14F-4D97-AF65-F5344CB8AC3E}">
        <p14:creationId xmlns:p14="http://schemas.microsoft.com/office/powerpoint/2010/main" val="60157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2D1760-0FBC-451E-932F-2ECE93BCEA20}" type="datetime1">
              <a:rPr lang="en-US"/>
              <a:pPr>
                <a:defRPr/>
              </a:pPr>
              <a:t>2/25/2020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1DC6437-1F8C-4D84-93AE-7463817BE92B}" type="slidenum">
              <a:rPr lang="en-US" altLang="en-US"/>
              <a:pPr/>
              <a:t>‹#›</a:t>
            </a:fld>
            <a:endParaRPr lang="en-US" altLang="en-US" dirty="0"/>
          </a:p>
        </p:txBody>
      </p:sp>
    </p:spTree>
    <p:extLst>
      <p:ext uri="{BB962C8B-B14F-4D97-AF65-F5344CB8AC3E}">
        <p14:creationId xmlns:p14="http://schemas.microsoft.com/office/powerpoint/2010/main" val="422179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8CACE33-A873-42F6-A66D-4F3F9BEB1562}"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DFB26263-67E1-4B77-998C-C5EA5B02938F}" type="slidenum">
              <a:rPr lang="en-US" altLang="en-US"/>
              <a:pPr/>
              <a:t>‹#›</a:t>
            </a:fld>
            <a:endParaRPr lang="en-US" altLang="en-US" dirty="0"/>
          </a:p>
        </p:txBody>
      </p:sp>
    </p:spTree>
    <p:extLst>
      <p:ext uri="{BB962C8B-B14F-4D97-AF65-F5344CB8AC3E}">
        <p14:creationId xmlns:p14="http://schemas.microsoft.com/office/powerpoint/2010/main" val="2046593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2004AD3-9FE9-4E57-9718-C9EE14C6CCEA}" type="datetime1">
              <a:rPr lang="en-US"/>
              <a:pPr>
                <a:defRPr/>
              </a:pPr>
              <a:t>2/25/2020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A7A6BFA9-5D9C-4680-8ED8-0FAA4B7985E4}" type="slidenum">
              <a:rPr lang="en-US" altLang="en-US"/>
              <a:pPr/>
              <a:t>‹#›</a:t>
            </a:fld>
            <a:endParaRPr lang="en-US" altLang="en-US" dirty="0"/>
          </a:p>
        </p:txBody>
      </p:sp>
    </p:spTree>
    <p:extLst>
      <p:ext uri="{BB962C8B-B14F-4D97-AF65-F5344CB8AC3E}">
        <p14:creationId xmlns:p14="http://schemas.microsoft.com/office/powerpoint/2010/main" val="295289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1D9E753-21CC-4BC6-A80D-D0F92F4EF1FD}" type="datetime1">
              <a:rPr lang="en-US"/>
              <a:pPr>
                <a:defRPr/>
              </a:pPr>
              <a:t>2/25/2020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B2241DE8-6D74-4110-AFC5-477A3B3C3278}" type="slidenum">
              <a:rPr lang="en-US" altLang="en-US"/>
              <a:pPr/>
              <a:t>‹#›</a:t>
            </a:fld>
            <a:endParaRPr lang="en-US" altLang="en-US" dirty="0"/>
          </a:p>
        </p:txBody>
      </p:sp>
    </p:spTree>
    <p:extLst>
      <p:ext uri="{BB962C8B-B14F-4D97-AF65-F5344CB8AC3E}">
        <p14:creationId xmlns:p14="http://schemas.microsoft.com/office/powerpoint/2010/main" val="263354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93450" y="6354763"/>
            <a:ext cx="8334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F83636A2-89D4-439D-BA71-DD52E2E1FA2F}" type="datetime1">
              <a:rPr lang="en-US"/>
              <a:pPr>
                <a:defRPr/>
              </a:pPr>
              <a:t>2/25/2020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3B951BAF-00EF-423F-8C49-975722394EEA}" type="slidenum">
              <a:rPr lang="en-US" altLang="en-US"/>
              <a:pPr/>
              <a:t>‹#›</a:t>
            </a:fld>
            <a:endParaRPr lang="en-US" altLang="en-US" dirty="0"/>
          </a:p>
        </p:txBody>
      </p:sp>
    </p:spTree>
    <p:extLst>
      <p:ext uri="{BB962C8B-B14F-4D97-AF65-F5344CB8AC3E}">
        <p14:creationId xmlns:p14="http://schemas.microsoft.com/office/powerpoint/2010/main" val="3351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C320C2-AB6D-4727-8B46-418510D12F90}"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8BF34554-B3B7-4795-B894-551416DE8597}" type="slidenum">
              <a:rPr lang="en-US" altLang="en-US"/>
              <a:pPr/>
              <a:t>‹#›</a:t>
            </a:fld>
            <a:endParaRPr lang="en-US" altLang="en-US" dirty="0"/>
          </a:p>
        </p:txBody>
      </p:sp>
    </p:spTree>
    <p:extLst>
      <p:ext uri="{BB962C8B-B14F-4D97-AF65-F5344CB8AC3E}">
        <p14:creationId xmlns:p14="http://schemas.microsoft.com/office/powerpoint/2010/main" val="401732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560FB5-0477-46DE-9A3F-6BB56FC3FE94}" type="datetime1">
              <a:rPr lang="en-US"/>
              <a:pPr>
                <a:defRPr/>
              </a:pPr>
              <a:t>2/25/2020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B0A5804-D7B0-43FA-9615-56701F851912}" type="slidenum">
              <a:rPr lang="en-US" altLang="en-US"/>
              <a:pPr/>
              <a:t>‹#›</a:t>
            </a:fld>
            <a:endParaRPr lang="en-US" altLang="en-US" dirty="0"/>
          </a:p>
        </p:txBody>
      </p:sp>
    </p:spTree>
    <p:extLst>
      <p:ext uri="{BB962C8B-B14F-4D97-AF65-F5344CB8AC3E}">
        <p14:creationId xmlns:p14="http://schemas.microsoft.com/office/powerpoint/2010/main" val="3463286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anose="020B0600070205080204" pitchFamily="34" charset="-128"/>
              </a:defRPr>
            </a:lvl1pPr>
          </a:lstStyle>
          <a:p>
            <a:pPr>
              <a:defRPr/>
            </a:pPr>
            <a:fld id="{80D87FA5-F339-4664-B25C-38126A58EC5E}" type="datetime1">
              <a:rPr lang="en-US"/>
              <a:pPr>
                <a:defRPr/>
              </a:pPr>
              <a:t>2/25/2020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anose="020F0502020204030204" pitchFamily="34" charset="0"/>
                <a:ea typeface="MS PGothic" panose="020B0600070205080204"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E6D7EE1-6BE2-42AA-995F-60E263301BA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091" r:id="rId1"/>
    <p:sldLayoutId id="2147484122" r:id="rId2"/>
    <p:sldLayoutId id="2147484092" r:id="rId3"/>
    <p:sldLayoutId id="2147484093" r:id="rId4"/>
    <p:sldLayoutId id="2147484094" r:id="rId5"/>
    <p:sldLayoutId id="2147484095" r:id="rId6"/>
    <p:sldLayoutId id="2147484123"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pitchFamily="34" charset="-128"/>
          <a:cs typeface="ＭＳ Ｐゴシック" pitchFamily="-84" charset="-128"/>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84" charset="-128"/>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anose="020B0600070205080204" pitchFamily="34" charset="-128"/>
              </a:defRPr>
            </a:lvl1pPr>
          </a:lstStyle>
          <a:p>
            <a:pPr>
              <a:defRPr/>
            </a:pPr>
            <a:fld id="{2F67BD25-9B58-4001-8D92-F950C3E5989C}" type="datetime1">
              <a:rPr lang="en-US"/>
              <a:pPr>
                <a:defRPr/>
              </a:pPr>
              <a:t>2/25/2020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anose="020F0502020204030204" pitchFamily="34" charset="0"/>
                <a:ea typeface="MS PGothic" panose="020B0600070205080204"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316298E-4E55-4385-90D5-447ABF88459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itchFamily="34" charset="-128"/>
          <a:cs typeface="ＭＳ Ｐゴシック" pitchFamily="-84" charset="-128"/>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84"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panose="020B0600070205080204" pitchFamily="34" charset="-128"/>
              </a:defRPr>
            </a:lvl1pPr>
          </a:lstStyle>
          <a:p>
            <a:pPr>
              <a:defRPr/>
            </a:pPr>
            <a:fld id="{BAE28F26-F204-48F5-95B6-65DE281A338D}" type="datetime1">
              <a:rPr lang="en-US"/>
              <a:pPr>
                <a:defRPr/>
              </a:pPr>
              <a:t>2/25/2020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anose="020F0502020204030204" pitchFamily="34" charset="0"/>
                <a:ea typeface="MS PGothic" panose="020B0600070205080204" pitchFamily="34" charset="-128"/>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FCAFE99-7EEC-4499-A572-3483C00403E7}"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itchFamily="34" charset="-128"/>
          <a:cs typeface="ＭＳ Ｐゴシック" pitchFamily="-84" charset="-128"/>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84"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38.png"/><Relationship Id="rId39" Type="http://schemas.openxmlformats.org/officeDocument/2006/relationships/image" Target="../media/image47.png"/><Relationship Id="rId3" Type="http://schemas.openxmlformats.org/officeDocument/2006/relationships/hyperlink" Target="http://www.ranker.com/pics/N636559/bruno-s-supermarkets-companies-photo-1" TargetMode="External"/><Relationship Id="rId21" Type="http://schemas.openxmlformats.org/officeDocument/2006/relationships/image" Target="../media/image35.png"/><Relationship Id="rId34" Type="http://schemas.openxmlformats.org/officeDocument/2006/relationships/image" Target="../media/image44.png"/><Relationship Id="rId42" Type="http://schemas.openxmlformats.org/officeDocument/2006/relationships/hyperlink" Target="http://en.wikipedia.org/wiki/File:Linens_N_Things.svg" TargetMode="External"/><Relationship Id="rId47" Type="http://schemas.openxmlformats.org/officeDocument/2006/relationships/image" Target="../media/image53.jpg"/><Relationship Id="rId50" Type="http://schemas.openxmlformats.org/officeDocument/2006/relationships/image" Target="../media/image56.gif"/><Relationship Id="rId7" Type="http://schemas.openxmlformats.org/officeDocument/2006/relationships/image" Target="../media/image24.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hyperlink" Target="http://www.hmhco.com/" TargetMode="External"/><Relationship Id="rId33" Type="http://schemas.openxmlformats.org/officeDocument/2006/relationships/hyperlink" Target="http://www.marcalsmallsteps.com/" TargetMode="External"/><Relationship Id="rId38" Type="http://schemas.openxmlformats.org/officeDocument/2006/relationships/hyperlink" Target="http://en.wikipedia.org/wiki/File:CompUSA_logo.svg" TargetMode="External"/><Relationship Id="rId46"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31.png"/><Relationship Id="rId20" Type="http://schemas.openxmlformats.org/officeDocument/2006/relationships/hyperlink" Target="https://www.hawaiiantel.com/" TargetMode="External"/><Relationship Id="rId29" Type="http://schemas.openxmlformats.org/officeDocument/2006/relationships/image" Target="../media/image40.png"/><Relationship Id="rId41" Type="http://schemas.openxmlformats.org/officeDocument/2006/relationships/image" Target="../media/image48.png"/><Relationship Id="rId54"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23.jpeg"/><Relationship Id="rId11" Type="http://schemas.openxmlformats.org/officeDocument/2006/relationships/hyperlink" Target="http://www.mrsfields.com/" TargetMode="External"/><Relationship Id="rId24" Type="http://schemas.openxmlformats.org/officeDocument/2006/relationships/image" Target="../media/image37.png"/><Relationship Id="rId32" Type="http://schemas.openxmlformats.org/officeDocument/2006/relationships/image" Target="../media/image43.png"/><Relationship Id="rId37" Type="http://schemas.openxmlformats.org/officeDocument/2006/relationships/image" Target="../media/image46.png"/><Relationship Id="rId40" Type="http://schemas.openxmlformats.org/officeDocument/2006/relationships/hyperlink" Target="http://en.wikipedia.org/wiki/File:Lehman_Brothers.svg" TargetMode="External"/><Relationship Id="rId45" Type="http://schemas.openxmlformats.org/officeDocument/2006/relationships/image" Target="../media/image51.jpg"/><Relationship Id="rId53" Type="http://schemas.openxmlformats.org/officeDocument/2006/relationships/image" Target="../media/image59.gif"/><Relationship Id="rId5" Type="http://schemas.openxmlformats.org/officeDocument/2006/relationships/hyperlink" Target="http://www.ranker.com/pics/N1051571/general-motors-companies-photo-u1" TargetMode="External"/><Relationship Id="rId15" Type="http://schemas.openxmlformats.org/officeDocument/2006/relationships/image" Target="../media/image30.png"/><Relationship Id="rId23" Type="http://schemas.openxmlformats.org/officeDocument/2006/relationships/hyperlink" Target="http://en.wikipedia.org/wiki/File:Kodak_logo.svg" TargetMode="External"/><Relationship Id="rId28" Type="http://schemas.openxmlformats.org/officeDocument/2006/relationships/hyperlink" Target="http://en.wikipedia.org/wiki/File:Circuit_City_logo.svg" TargetMode="External"/><Relationship Id="rId36" Type="http://schemas.openxmlformats.org/officeDocument/2006/relationships/image" Target="../media/image45.jpeg"/><Relationship Id="rId49" Type="http://schemas.openxmlformats.org/officeDocument/2006/relationships/image" Target="../media/image55.jpg"/><Relationship Id="rId10" Type="http://schemas.openxmlformats.org/officeDocument/2006/relationships/image" Target="../media/image26.png"/><Relationship Id="rId19" Type="http://schemas.openxmlformats.org/officeDocument/2006/relationships/image" Target="../media/image34.png"/><Relationship Id="rId31" Type="http://schemas.openxmlformats.org/officeDocument/2006/relationships/image" Target="../media/image42.png"/><Relationship Id="rId44" Type="http://schemas.openxmlformats.org/officeDocument/2006/relationships/image" Target="../media/image50.png"/><Relationship Id="rId52" Type="http://schemas.openxmlformats.org/officeDocument/2006/relationships/image" Target="../media/image58.png"/><Relationship Id="rId4" Type="http://schemas.openxmlformats.org/officeDocument/2006/relationships/image" Target="../media/image22.jpe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6.png"/><Relationship Id="rId27" Type="http://schemas.openxmlformats.org/officeDocument/2006/relationships/image" Target="../media/image39.png"/><Relationship Id="rId30" Type="http://schemas.openxmlformats.org/officeDocument/2006/relationships/image" Target="../media/image41.png"/><Relationship Id="rId35" Type="http://schemas.openxmlformats.org/officeDocument/2006/relationships/hyperlink" Target="http://en.wikipedia.org/wiki/File:Hostess_Brands_LLC_logo.jpg" TargetMode="External"/><Relationship Id="rId43" Type="http://schemas.openxmlformats.org/officeDocument/2006/relationships/image" Target="../media/image49.png"/><Relationship Id="rId48" Type="http://schemas.openxmlformats.org/officeDocument/2006/relationships/image" Target="../media/image54.jpeg"/><Relationship Id="rId8" Type="http://schemas.openxmlformats.org/officeDocument/2006/relationships/hyperlink" Target="http://www.enron.com/index.htm" TargetMode="External"/><Relationship Id="rId51"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xim.gov/tools/credit-standards.cf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18.xml"/><Relationship Id="rId5" Type="http://schemas.openxmlformats.org/officeDocument/2006/relationships/hyperlink" Target="mailto:kelly.kemp@exim.gov" TargetMode="External"/><Relationship Id="rId4" Type="http://schemas.openxmlformats.org/officeDocument/2006/relationships/image" Target="../media/image64.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customermap.exim.gov/state_map.cfm?state=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00175" y="3236913"/>
            <a:ext cx="7831138" cy="1325562"/>
          </a:xfrm>
        </p:spPr>
        <p:txBody>
          <a:bodyPr/>
          <a:lstStyle/>
          <a:p>
            <a:pPr eaLnBrk="1" hangingPunct="1"/>
            <a:r>
              <a:rPr lang="en-US" altLang="en-US" sz="4000" smtClean="0">
                <a:solidFill>
                  <a:srgbClr val="00B0F0"/>
                </a:solidFill>
                <a:latin typeface="Open Sans" pitchFamily="34" charset="0"/>
              </a:rPr>
              <a:t>Main Title of Presentation</a:t>
            </a:r>
            <a:r>
              <a:rPr lang="en-US" altLang="en-US" sz="3600" smtClean="0">
                <a:solidFill>
                  <a:srgbClr val="00B0F0"/>
                </a:solidFill>
                <a:latin typeface="Open Sans Cond Light"/>
              </a:rPr>
              <a:t/>
            </a:r>
            <a:br>
              <a:rPr lang="en-US" altLang="en-US" sz="3600" smtClean="0">
                <a:solidFill>
                  <a:srgbClr val="00B0F0"/>
                </a:solidFill>
                <a:latin typeface="Open Sans Cond Light"/>
              </a:rPr>
            </a:br>
            <a:r>
              <a:rPr lang="en-US" altLang="en-US" sz="2800" smtClean="0">
                <a:solidFill>
                  <a:srgbClr val="00B0F0"/>
                </a:solidFill>
                <a:latin typeface="Open Sans" pitchFamily="34" charset="0"/>
              </a:rPr>
              <a:t>Sub-heading</a:t>
            </a:r>
          </a:p>
        </p:txBody>
      </p:sp>
      <p:sp>
        <p:nvSpPr>
          <p:cNvPr id="8195" name="Title 1"/>
          <p:cNvSpPr txBox="1">
            <a:spLocks/>
          </p:cNvSpPr>
          <p:nvPr/>
        </p:nvSpPr>
        <p:spPr bwMode="auto">
          <a:xfrm>
            <a:off x="1420813" y="4754563"/>
            <a:ext cx="6134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itchFamily="34" charset="0"/>
              <a:buChar char="•"/>
              <a:defRPr sz="2800">
                <a:solidFill>
                  <a:schemeClr val="tx1"/>
                </a:solidFill>
                <a:latin typeface="Calibri" pitchFamily="34" charset="0"/>
                <a:ea typeface="ＭＳ Ｐゴシック" pitchFamily="34" charset="-128"/>
              </a:defRPr>
            </a:lvl1pPr>
            <a:lvl2pPr marL="37931725" indent="-37474525">
              <a:lnSpc>
                <a:spcPct val="90000"/>
              </a:lnSpc>
              <a:spcBef>
                <a:spcPts val="500"/>
              </a:spcBef>
              <a:buFont typeface="Arial" pitchFamily="34" charset="0"/>
              <a:buChar char="•"/>
              <a:defRPr sz="2400">
                <a:solidFill>
                  <a:schemeClr val="tx1"/>
                </a:solidFill>
                <a:latin typeface="Calibri" pitchFamily="34" charset="0"/>
                <a:ea typeface="ＭＳ Ｐゴシック"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ＭＳ Ｐゴシック"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9pPr>
          </a:lstStyle>
          <a:p>
            <a:pPr eaLnBrk="1" hangingPunct="1">
              <a:lnSpc>
                <a:spcPct val="80000"/>
              </a:lnSpc>
              <a:spcBef>
                <a:spcPct val="0"/>
              </a:spcBef>
              <a:buFontTx/>
              <a:buNone/>
            </a:pPr>
            <a:r>
              <a:rPr lang="en-US" altLang="en-US" sz="3600">
                <a:solidFill>
                  <a:schemeClr val="bg1"/>
                </a:solidFill>
                <a:latin typeface="Open Sans" pitchFamily="34" charset="0"/>
              </a:rPr>
              <a:t>Name of Presenter</a:t>
            </a:r>
          </a:p>
          <a:p>
            <a:pPr eaLnBrk="1" hangingPunct="1">
              <a:lnSpc>
                <a:spcPct val="80000"/>
              </a:lnSpc>
              <a:spcBef>
                <a:spcPct val="0"/>
              </a:spcBef>
              <a:buFontTx/>
              <a:buNone/>
            </a:pPr>
            <a:r>
              <a:rPr lang="en-US" altLang="en-US" sz="2400">
                <a:solidFill>
                  <a:schemeClr val="bg1"/>
                </a:solidFill>
                <a:latin typeface="Open Sans" pitchFamily="34" charset="0"/>
              </a:rPr>
              <a:t>Title of Presenter</a:t>
            </a:r>
          </a:p>
          <a:p>
            <a:pPr eaLnBrk="1" hangingPunct="1">
              <a:lnSpc>
                <a:spcPct val="80000"/>
              </a:lnSpc>
              <a:spcBef>
                <a:spcPct val="0"/>
              </a:spcBef>
              <a:buFontTx/>
              <a:buNone/>
            </a:pPr>
            <a:endParaRPr lang="en-US" altLang="en-US" sz="3000">
              <a:solidFill>
                <a:schemeClr val="bg1"/>
              </a:solidFill>
              <a:latin typeface="Open Sans" pitchFamily="34" charset="0"/>
            </a:endParaRPr>
          </a:p>
          <a:p>
            <a:pPr eaLnBrk="1" hangingPunct="1">
              <a:lnSpc>
                <a:spcPct val="80000"/>
              </a:lnSpc>
              <a:spcBef>
                <a:spcPct val="0"/>
              </a:spcBef>
              <a:buFontTx/>
              <a:buNone/>
            </a:pPr>
            <a:r>
              <a:rPr lang="en-US" altLang="en-US" sz="2400">
                <a:solidFill>
                  <a:schemeClr val="bg1"/>
                </a:solidFill>
                <a:latin typeface="Open Sans" pitchFamily="34" charset="0"/>
              </a:rPr>
              <a:t>Date</a:t>
            </a:r>
          </a:p>
        </p:txBody>
      </p:sp>
      <p:pic>
        <p:nvPicPr>
          <p:cNvPr id="8196" name="Picture 1"/>
          <p:cNvPicPr>
            <a:picLocks noChangeAspect="1"/>
          </p:cNvPicPr>
          <p:nvPr/>
        </p:nvPicPr>
        <p:blipFill>
          <a:blip r:embed="rId2">
            <a:extLst>
              <a:ext uri="{28A0092B-C50C-407E-A947-70E740481C1C}">
                <a14:useLocalDpi xmlns:a14="http://schemas.microsoft.com/office/drawing/2010/main" val="0"/>
              </a:ext>
            </a:extLst>
          </a:blip>
          <a:srcRect l="11134" t="1180" r="517" b="3200"/>
          <a:stretch>
            <a:fillRect/>
          </a:stretch>
        </p:blipFill>
        <p:spPr bwMode="auto">
          <a:xfrm>
            <a:off x="59532" y="167054"/>
            <a:ext cx="12511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5083175"/>
            <a:ext cx="20701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5632450"/>
            <a:ext cx="46577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4487863" y="1275557"/>
            <a:ext cx="7831138"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ＭＳ Ｐゴシック" pitchFamily="34" charset="-128"/>
                <a:cs typeface="ＭＳ Ｐゴシック" pitchFamily="-84" charset="-128"/>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ＭＳ Ｐゴシック" pitchFamily="34" charset="-128"/>
                <a:cs typeface="ＭＳ Ｐゴシック" pitchFamily="-84" charset="-128"/>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endParaRPr lang="en-US" altLang="en-US" sz="4000" b="1" dirty="0" smtClean="0">
              <a:solidFill>
                <a:srgbClr val="00B0F0"/>
              </a:solidFill>
              <a:latin typeface="Open Sans" pitchFamily="34" charset="0"/>
            </a:endParaRPr>
          </a:p>
          <a:p>
            <a:endParaRPr lang="en-US" altLang="en-US" sz="4000" b="1" dirty="0">
              <a:solidFill>
                <a:srgbClr val="00B0F0"/>
              </a:solidFill>
              <a:latin typeface="Open Sans" pitchFamily="34" charset="0"/>
            </a:endParaRPr>
          </a:p>
          <a:p>
            <a:endParaRPr lang="en-US" altLang="en-US" sz="4000" b="1" dirty="0" smtClean="0">
              <a:solidFill>
                <a:srgbClr val="00B0F0"/>
              </a:solidFill>
              <a:latin typeface="Open Sans" pitchFamily="34" charset="0"/>
            </a:endParaRPr>
          </a:p>
          <a:p>
            <a:endParaRPr lang="en-US" altLang="en-US" sz="4000" b="1" dirty="0">
              <a:solidFill>
                <a:srgbClr val="00B0F0"/>
              </a:solidFill>
              <a:latin typeface="Open Sans" pitchFamily="34" charset="0"/>
            </a:endParaRPr>
          </a:p>
          <a:p>
            <a:endParaRPr lang="en-US" altLang="en-US" sz="4000" b="1" dirty="0">
              <a:solidFill>
                <a:srgbClr val="00B0F0"/>
              </a:solidFill>
              <a:latin typeface="Open Sans" pitchFamily="34" charset="0"/>
            </a:endParaRPr>
          </a:p>
          <a:p>
            <a:r>
              <a:rPr lang="en-US" altLang="en-US" sz="6600" b="1" dirty="0" smtClean="0">
                <a:solidFill>
                  <a:srgbClr val="00B0F0"/>
                </a:solidFill>
                <a:latin typeface="Open Sans" pitchFamily="34" charset="0"/>
              </a:rPr>
              <a:t>DABE</a:t>
            </a:r>
            <a:endParaRPr lang="en-US" altLang="en-US" sz="3200" b="1" dirty="0" smtClean="0">
              <a:solidFill>
                <a:srgbClr val="00B0F0"/>
              </a:solidFill>
              <a:latin typeface="Open Sans" pitchFamily="34" charset="0"/>
            </a:endParaRPr>
          </a:p>
          <a:p>
            <a:r>
              <a:rPr lang="en-US" altLang="en-US" sz="3200" b="1" dirty="0" smtClean="0">
                <a:solidFill>
                  <a:srgbClr val="00B0F0"/>
                </a:solidFill>
                <a:latin typeface="Open Sans" pitchFamily="34" charset="0"/>
              </a:rPr>
              <a:t>February 28, 2020</a:t>
            </a:r>
          </a:p>
          <a:p>
            <a:r>
              <a:rPr lang="en-US" altLang="en-US" sz="3200" b="1" dirty="0" smtClean="0">
                <a:solidFill>
                  <a:srgbClr val="00B0F0"/>
                </a:solidFill>
                <a:latin typeface="Open Sans" pitchFamily="34" charset="0"/>
              </a:rPr>
              <a:t>Dallas, TX</a:t>
            </a:r>
            <a:r>
              <a:rPr lang="en-US" altLang="en-US" sz="2000" b="1" dirty="0" smtClean="0">
                <a:solidFill>
                  <a:srgbClr val="00B0F0"/>
                </a:solidFill>
                <a:latin typeface="Open Sans" pitchFamily="34" charset="0"/>
              </a:rPr>
              <a:t/>
            </a:r>
            <a:br>
              <a:rPr lang="en-US" altLang="en-US" sz="2000" b="1" dirty="0" smtClean="0">
                <a:solidFill>
                  <a:srgbClr val="00B0F0"/>
                </a:solidFill>
                <a:latin typeface="Open Sans" pitchFamily="34" charset="0"/>
              </a:rPr>
            </a:br>
            <a:r>
              <a:rPr lang="en-US" altLang="en-US" sz="3600" dirty="0" smtClean="0">
                <a:solidFill>
                  <a:srgbClr val="00B0F0"/>
                </a:solidFill>
                <a:latin typeface="Open Sans Cond Light"/>
              </a:rPr>
              <a:t/>
            </a:r>
            <a:br>
              <a:rPr lang="en-US" altLang="en-US" sz="3600" dirty="0" smtClean="0">
                <a:solidFill>
                  <a:srgbClr val="00B0F0"/>
                </a:solidFill>
                <a:latin typeface="Open Sans Cond Light"/>
              </a:rPr>
            </a:br>
            <a:endParaRPr lang="en-US" altLang="en-US" sz="2800" dirty="0" smtClean="0">
              <a:solidFill>
                <a:srgbClr val="00B0F0"/>
              </a:solidFill>
              <a:latin typeface="Open Sans" pitchFamily="34" charset="0"/>
            </a:endParaRPr>
          </a:p>
        </p:txBody>
      </p:sp>
    </p:spTree>
    <p:extLst>
      <p:ext uri="{BB962C8B-B14F-4D97-AF65-F5344CB8AC3E}">
        <p14:creationId xmlns:p14="http://schemas.microsoft.com/office/powerpoint/2010/main" val="64311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81970" y="1354836"/>
            <a:ext cx="8428228" cy="413308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873503" y="1348487"/>
            <a:ext cx="8445500" cy="4145915"/>
          </a:xfrm>
          <a:custGeom>
            <a:avLst/>
            <a:gdLst/>
            <a:ahLst/>
            <a:cxnLst/>
            <a:rect l="l" t="t" r="r" b="b"/>
            <a:pathLst>
              <a:path w="6334125" h="4145915">
                <a:moveTo>
                  <a:pt x="0" y="4145788"/>
                </a:moveTo>
                <a:lnTo>
                  <a:pt x="6333871" y="4145788"/>
                </a:lnTo>
                <a:lnTo>
                  <a:pt x="6333871" y="0"/>
                </a:lnTo>
                <a:lnTo>
                  <a:pt x="0" y="0"/>
                </a:lnTo>
                <a:lnTo>
                  <a:pt x="0" y="4145788"/>
                </a:lnTo>
                <a:close/>
              </a:path>
            </a:pathLst>
          </a:custGeom>
          <a:ln w="12700">
            <a:solidFill>
              <a:srgbClr val="938953"/>
            </a:solidFill>
          </a:ln>
        </p:spPr>
        <p:txBody>
          <a:bodyPr wrap="square" lIns="0" tIns="0" rIns="0" bIns="0" rtlCol="0"/>
          <a:lstStyle/>
          <a:p>
            <a:endParaRPr/>
          </a:p>
        </p:txBody>
      </p:sp>
      <p:sp>
        <p:nvSpPr>
          <p:cNvPr id="4" name="object 4"/>
          <p:cNvSpPr txBox="1"/>
          <p:nvPr/>
        </p:nvSpPr>
        <p:spPr>
          <a:xfrm>
            <a:off x="1958509" y="1495777"/>
            <a:ext cx="2716952" cy="307777"/>
          </a:xfrm>
          <a:prstGeom prst="rect">
            <a:avLst/>
          </a:prstGeom>
        </p:spPr>
        <p:txBody>
          <a:bodyPr vert="horz" wrap="square" lIns="0" tIns="0" rIns="0" bIns="0" rtlCol="0">
            <a:spAutoFit/>
          </a:bodyPr>
          <a:lstStyle/>
          <a:p>
            <a:pPr marL="12700">
              <a:lnSpc>
                <a:spcPct val="100000"/>
              </a:lnSpc>
            </a:pPr>
            <a:r>
              <a:rPr sz="2000" spc="-5" dirty="0">
                <a:solidFill>
                  <a:srgbClr val="17375E"/>
                </a:solidFill>
                <a:latin typeface="Cambria"/>
                <a:cs typeface="Cambria"/>
              </a:rPr>
              <a:t>Exp</a:t>
            </a:r>
            <a:r>
              <a:rPr sz="2000" spc="5" dirty="0">
                <a:solidFill>
                  <a:srgbClr val="17375E"/>
                </a:solidFill>
                <a:latin typeface="Cambria"/>
                <a:cs typeface="Cambria"/>
              </a:rPr>
              <a:t>o</a:t>
            </a:r>
            <a:r>
              <a:rPr sz="2000" dirty="0">
                <a:solidFill>
                  <a:srgbClr val="17375E"/>
                </a:solidFill>
                <a:latin typeface="Cambria"/>
                <a:cs typeface="Cambria"/>
              </a:rPr>
              <a:t>r</a:t>
            </a:r>
            <a:r>
              <a:rPr sz="2000" spc="-10" dirty="0">
                <a:solidFill>
                  <a:srgbClr val="17375E"/>
                </a:solidFill>
                <a:latin typeface="Cambria"/>
                <a:cs typeface="Cambria"/>
              </a:rPr>
              <a:t>t</a:t>
            </a:r>
            <a:r>
              <a:rPr sz="2000" dirty="0">
                <a:solidFill>
                  <a:srgbClr val="17375E"/>
                </a:solidFill>
                <a:latin typeface="Cambria"/>
                <a:cs typeface="Cambria"/>
              </a:rPr>
              <a:t>er</a:t>
            </a:r>
            <a:r>
              <a:rPr sz="2000" spc="-55" dirty="0">
                <a:solidFill>
                  <a:srgbClr val="17375E"/>
                </a:solidFill>
                <a:latin typeface="Cambria"/>
                <a:cs typeface="Cambria"/>
              </a:rPr>
              <a:t> </a:t>
            </a:r>
            <a:r>
              <a:rPr sz="2000" spc="-15" dirty="0">
                <a:solidFill>
                  <a:srgbClr val="17375E"/>
                </a:solidFill>
                <a:latin typeface="Cambria"/>
                <a:cs typeface="Cambria"/>
              </a:rPr>
              <a:t>A</a:t>
            </a:r>
            <a:r>
              <a:rPr sz="2000" dirty="0">
                <a:solidFill>
                  <a:srgbClr val="17375E"/>
                </a:solidFill>
                <a:latin typeface="Cambria"/>
                <a:cs typeface="Cambria"/>
              </a:rPr>
              <a:t>c</a:t>
            </a:r>
            <a:r>
              <a:rPr sz="2000" spc="5" dirty="0">
                <a:solidFill>
                  <a:srgbClr val="17375E"/>
                </a:solidFill>
                <a:latin typeface="Cambria"/>
                <a:cs typeface="Cambria"/>
              </a:rPr>
              <a:t>c</a:t>
            </a:r>
            <a:r>
              <a:rPr sz="2000" dirty="0">
                <a:solidFill>
                  <a:srgbClr val="17375E"/>
                </a:solidFill>
                <a:latin typeface="Cambria"/>
                <a:cs typeface="Cambria"/>
              </a:rPr>
              <a:t>ounts</a:t>
            </a:r>
            <a:endParaRPr sz="2000">
              <a:latin typeface="Cambria"/>
              <a:cs typeface="Cambria"/>
            </a:endParaRPr>
          </a:p>
        </p:txBody>
      </p:sp>
      <p:sp>
        <p:nvSpPr>
          <p:cNvPr id="5" name="object 5"/>
          <p:cNvSpPr/>
          <p:nvPr/>
        </p:nvSpPr>
        <p:spPr>
          <a:xfrm>
            <a:off x="9814559" y="2630423"/>
            <a:ext cx="701039" cy="3992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0038588" y="2649983"/>
            <a:ext cx="419947" cy="189865"/>
          </a:xfrm>
          <a:custGeom>
            <a:avLst/>
            <a:gdLst/>
            <a:ahLst/>
            <a:cxnLst/>
            <a:rect l="l" t="t" r="r" b="b"/>
            <a:pathLst>
              <a:path w="314959" h="189864">
                <a:moveTo>
                  <a:pt x="77597" y="74802"/>
                </a:moveTo>
                <a:lnTo>
                  <a:pt x="0" y="189483"/>
                </a:lnTo>
                <a:lnTo>
                  <a:pt x="138302" y="182752"/>
                </a:lnTo>
                <a:lnTo>
                  <a:pt x="123733" y="156844"/>
                </a:lnTo>
                <a:lnTo>
                  <a:pt x="100075" y="156844"/>
                </a:lnTo>
                <a:lnTo>
                  <a:pt x="79755" y="120903"/>
                </a:lnTo>
                <a:lnTo>
                  <a:pt x="97809" y="110746"/>
                </a:lnTo>
                <a:lnTo>
                  <a:pt x="77597" y="74802"/>
                </a:lnTo>
                <a:close/>
              </a:path>
              <a:path w="314959" h="189864">
                <a:moveTo>
                  <a:pt x="97809" y="110746"/>
                </a:moveTo>
                <a:lnTo>
                  <a:pt x="79755" y="120903"/>
                </a:lnTo>
                <a:lnTo>
                  <a:pt x="100075" y="156844"/>
                </a:lnTo>
                <a:lnTo>
                  <a:pt x="118051" y="146741"/>
                </a:lnTo>
                <a:lnTo>
                  <a:pt x="97809" y="110746"/>
                </a:lnTo>
                <a:close/>
              </a:path>
              <a:path w="314959" h="189864">
                <a:moveTo>
                  <a:pt x="118051" y="146741"/>
                </a:moveTo>
                <a:lnTo>
                  <a:pt x="100075" y="156844"/>
                </a:lnTo>
                <a:lnTo>
                  <a:pt x="123733" y="156844"/>
                </a:lnTo>
                <a:lnTo>
                  <a:pt x="118051" y="146741"/>
                </a:lnTo>
                <a:close/>
              </a:path>
              <a:path w="314959" h="189864">
                <a:moveTo>
                  <a:pt x="294639" y="0"/>
                </a:moveTo>
                <a:lnTo>
                  <a:pt x="97809" y="110746"/>
                </a:lnTo>
                <a:lnTo>
                  <a:pt x="118051" y="146741"/>
                </a:lnTo>
                <a:lnTo>
                  <a:pt x="314959" y="36067"/>
                </a:lnTo>
                <a:lnTo>
                  <a:pt x="294639" y="0"/>
                </a:lnTo>
                <a:close/>
              </a:path>
            </a:pathLst>
          </a:custGeom>
          <a:solidFill>
            <a:srgbClr val="00AF50"/>
          </a:solidFill>
        </p:spPr>
        <p:txBody>
          <a:bodyPr wrap="square" lIns="0" tIns="0" rIns="0" bIns="0" rtlCol="0"/>
          <a:lstStyle/>
          <a:p>
            <a:endParaRPr/>
          </a:p>
        </p:txBody>
      </p:sp>
      <p:sp>
        <p:nvSpPr>
          <p:cNvPr id="7" name="object 7"/>
          <p:cNvSpPr/>
          <p:nvPr/>
        </p:nvSpPr>
        <p:spPr>
          <a:xfrm>
            <a:off x="9814559" y="3003804"/>
            <a:ext cx="701039" cy="39928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038588" y="3023108"/>
            <a:ext cx="419947" cy="189865"/>
          </a:xfrm>
          <a:custGeom>
            <a:avLst/>
            <a:gdLst/>
            <a:ahLst/>
            <a:cxnLst/>
            <a:rect l="l" t="t" r="r" b="b"/>
            <a:pathLst>
              <a:path w="314959" h="189864">
                <a:moveTo>
                  <a:pt x="77597" y="74802"/>
                </a:moveTo>
                <a:lnTo>
                  <a:pt x="0" y="189483"/>
                </a:lnTo>
                <a:lnTo>
                  <a:pt x="138302" y="182625"/>
                </a:lnTo>
                <a:lnTo>
                  <a:pt x="123787" y="156844"/>
                </a:lnTo>
                <a:lnTo>
                  <a:pt x="100075" y="156844"/>
                </a:lnTo>
                <a:lnTo>
                  <a:pt x="79755" y="120903"/>
                </a:lnTo>
                <a:lnTo>
                  <a:pt x="97827" y="110735"/>
                </a:lnTo>
                <a:lnTo>
                  <a:pt x="77597" y="74802"/>
                </a:lnTo>
                <a:close/>
              </a:path>
              <a:path w="314959" h="189864">
                <a:moveTo>
                  <a:pt x="97827" y="110735"/>
                </a:moveTo>
                <a:lnTo>
                  <a:pt x="79755" y="120903"/>
                </a:lnTo>
                <a:lnTo>
                  <a:pt x="100075" y="156844"/>
                </a:lnTo>
                <a:lnTo>
                  <a:pt x="118083" y="146713"/>
                </a:lnTo>
                <a:lnTo>
                  <a:pt x="97827" y="110735"/>
                </a:lnTo>
                <a:close/>
              </a:path>
              <a:path w="314959" h="189864">
                <a:moveTo>
                  <a:pt x="118083" y="146713"/>
                </a:moveTo>
                <a:lnTo>
                  <a:pt x="100075" y="156844"/>
                </a:lnTo>
                <a:lnTo>
                  <a:pt x="123787" y="156844"/>
                </a:lnTo>
                <a:lnTo>
                  <a:pt x="118083" y="146713"/>
                </a:lnTo>
                <a:close/>
              </a:path>
              <a:path w="314959" h="189864">
                <a:moveTo>
                  <a:pt x="294639" y="0"/>
                </a:moveTo>
                <a:lnTo>
                  <a:pt x="97827" y="110735"/>
                </a:lnTo>
                <a:lnTo>
                  <a:pt x="118083" y="146713"/>
                </a:lnTo>
                <a:lnTo>
                  <a:pt x="314959" y="35940"/>
                </a:lnTo>
                <a:lnTo>
                  <a:pt x="294639" y="0"/>
                </a:lnTo>
                <a:close/>
              </a:path>
            </a:pathLst>
          </a:custGeom>
          <a:solidFill>
            <a:srgbClr val="00AF50"/>
          </a:solidFill>
        </p:spPr>
        <p:txBody>
          <a:bodyPr wrap="square" lIns="0" tIns="0" rIns="0" bIns="0" rtlCol="0"/>
          <a:lstStyle/>
          <a:p>
            <a:endParaRPr/>
          </a:p>
        </p:txBody>
      </p:sp>
      <p:sp>
        <p:nvSpPr>
          <p:cNvPr id="9" name="object 9"/>
          <p:cNvSpPr/>
          <p:nvPr/>
        </p:nvSpPr>
        <p:spPr>
          <a:xfrm>
            <a:off x="9818625" y="3383279"/>
            <a:ext cx="701039" cy="39928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0042143" y="3403347"/>
            <a:ext cx="419947" cy="189865"/>
          </a:xfrm>
          <a:custGeom>
            <a:avLst/>
            <a:gdLst/>
            <a:ahLst/>
            <a:cxnLst/>
            <a:rect l="l" t="t" r="r" b="b"/>
            <a:pathLst>
              <a:path w="314959" h="189864">
                <a:moveTo>
                  <a:pt x="77597" y="74802"/>
                </a:moveTo>
                <a:lnTo>
                  <a:pt x="0" y="189483"/>
                </a:lnTo>
                <a:lnTo>
                  <a:pt x="138302" y="182752"/>
                </a:lnTo>
                <a:lnTo>
                  <a:pt x="123733" y="156844"/>
                </a:lnTo>
                <a:lnTo>
                  <a:pt x="100075" y="156844"/>
                </a:lnTo>
                <a:lnTo>
                  <a:pt x="79756" y="120903"/>
                </a:lnTo>
                <a:lnTo>
                  <a:pt x="97809" y="110746"/>
                </a:lnTo>
                <a:lnTo>
                  <a:pt x="77597" y="74802"/>
                </a:lnTo>
                <a:close/>
              </a:path>
              <a:path w="314959" h="189864">
                <a:moveTo>
                  <a:pt x="97809" y="110746"/>
                </a:moveTo>
                <a:lnTo>
                  <a:pt x="79756" y="120903"/>
                </a:lnTo>
                <a:lnTo>
                  <a:pt x="100075" y="156844"/>
                </a:lnTo>
                <a:lnTo>
                  <a:pt x="118044" y="146728"/>
                </a:lnTo>
                <a:lnTo>
                  <a:pt x="97809" y="110746"/>
                </a:lnTo>
                <a:close/>
              </a:path>
              <a:path w="314959" h="189864">
                <a:moveTo>
                  <a:pt x="118044" y="146728"/>
                </a:moveTo>
                <a:lnTo>
                  <a:pt x="100075" y="156844"/>
                </a:lnTo>
                <a:lnTo>
                  <a:pt x="123733" y="156844"/>
                </a:lnTo>
                <a:lnTo>
                  <a:pt x="118044" y="146728"/>
                </a:lnTo>
                <a:close/>
              </a:path>
              <a:path w="314959" h="189864">
                <a:moveTo>
                  <a:pt x="294640" y="0"/>
                </a:moveTo>
                <a:lnTo>
                  <a:pt x="97809" y="110746"/>
                </a:lnTo>
                <a:lnTo>
                  <a:pt x="118044" y="146728"/>
                </a:lnTo>
                <a:lnTo>
                  <a:pt x="314833" y="35940"/>
                </a:lnTo>
                <a:lnTo>
                  <a:pt x="294640" y="0"/>
                </a:lnTo>
                <a:close/>
              </a:path>
            </a:pathLst>
          </a:custGeom>
          <a:solidFill>
            <a:srgbClr val="00AF50"/>
          </a:solidFill>
        </p:spPr>
        <p:txBody>
          <a:bodyPr wrap="square" lIns="0" tIns="0" rIns="0" bIns="0" rtlCol="0"/>
          <a:lstStyle/>
          <a:p>
            <a:endParaRPr/>
          </a:p>
        </p:txBody>
      </p:sp>
      <p:sp>
        <p:nvSpPr>
          <p:cNvPr id="11" name="object 11"/>
          <p:cNvSpPr/>
          <p:nvPr/>
        </p:nvSpPr>
        <p:spPr>
          <a:xfrm>
            <a:off x="9883647" y="4139184"/>
            <a:ext cx="701039" cy="39928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0106828" y="4158489"/>
            <a:ext cx="419947" cy="189865"/>
          </a:xfrm>
          <a:custGeom>
            <a:avLst/>
            <a:gdLst/>
            <a:ahLst/>
            <a:cxnLst/>
            <a:rect l="l" t="t" r="r" b="b"/>
            <a:pathLst>
              <a:path w="314959" h="189864">
                <a:moveTo>
                  <a:pt x="77597" y="74675"/>
                </a:moveTo>
                <a:lnTo>
                  <a:pt x="0" y="189356"/>
                </a:lnTo>
                <a:lnTo>
                  <a:pt x="138302" y="182625"/>
                </a:lnTo>
                <a:lnTo>
                  <a:pt x="123804" y="156844"/>
                </a:lnTo>
                <a:lnTo>
                  <a:pt x="100075" y="156844"/>
                </a:lnTo>
                <a:lnTo>
                  <a:pt x="79882" y="120776"/>
                </a:lnTo>
                <a:lnTo>
                  <a:pt x="97844" y="110681"/>
                </a:lnTo>
                <a:lnTo>
                  <a:pt x="77597" y="74675"/>
                </a:lnTo>
                <a:close/>
              </a:path>
              <a:path w="314959" h="189864">
                <a:moveTo>
                  <a:pt x="97844" y="110681"/>
                </a:moveTo>
                <a:lnTo>
                  <a:pt x="79882" y="120776"/>
                </a:lnTo>
                <a:lnTo>
                  <a:pt x="100075" y="156844"/>
                </a:lnTo>
                <a:lnTo>
                  <a:pt x="118101" y="146702"/>
                </a:lnTo>
                <a:lnTo>
                  <a:pt x="97844" y="110681"/>
                </a:lnTo>
                <a:close/>
              </a:path>
              <a:path w="314959" h="189864">
                <a:moveTo>
                  <a:pt x="118101" y="146702"/>
                </a:moveTo>
                <a:lnTo>
                  <a:pt x="100075" y="156844"/>
                </a:lnTo>
                <a:lnTo>
                  <a:pt x="123804" y="156844"/>
                </a:lnTo>
                <a:lnTo>
                  <a:pt x="118101" y="146702"/>
                </a:lnTo>
                <a:close/>
              </a:path>
              <a:path w="314959" h="189864">
                <a:moveTo>
                  <a:pt x="294767" y="0"/>
                </a:moveTo>
                <a:lnTo>
                  <a:pt x="97844" y="110681"/>
                </a:lnTo>
                <a:lnTo>
                  <a:pt x="118101" y="146702"/>
                </a:lnTo>
                <a:lnTo>
                  <a:pt x="314959" y="35941"/>
                </a:lnTo>
                <a:lnTo>
                  <a:pt x="294767" y="0"/>
                </a:lnTo>
                <a:close/>
              </a:path>
            </a:pathLst>
          </a:custGeom>
          <a:solidFill>
            <a:srgbClr val="00AF50"/>
          </a:solidFill>
        </p:spPr>
        <p:txBody>
          <a:bodyPr wrap="square" lIns="0" tIns="0" rIns="0" bIns="0" rtlCol="0"/>
          <a:lstStyle/>
          <a:p>
            <a:endParaRPr/>
          </a:p>
        </p:txBody>
      </p:sp>
      <p:sp>
        <p:nvSpPr>
          <p:cNvPr id="13" name="object 13"/>
          <p:cNvSpPr/>
          <p:nvPr/>
        </p:nvSpPr>
        <p:spPr>
          <a:xfrm>
            <a:off x="9883647" y="4509515"/>
            <a:ext cx="701039" cy="399288"/>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0106828" y="4528693"/>
            <a:ext cx="419947" cy="189865"/>
          </a:xfrm>
          <a:custGeom>
            <a:avLst/>
            <a:gdLst/>
            <a:ahLst/>
            <a:cxnLst/>
            <a:rect l="l" t="t" r="r" b="b"/>
            <a:pathLst>
              <a:path w="314959" h="189864">
                <a:moveTo>
                  <a:pt x="77597" y="74802"/>
                </a:moveTo>
                <a:lnTo>
                  <a:pt x="0" y="189483"/>
                </a:lnTo>
                <a:lnTo>
                  <a:pt x="138302" y="182752"/>
                </a:lnTo>
                <a:lnTo>
                  <a:pt x="123733" y="156844"/>
                </a:lnTo>
                <a:lnTo>
                  <a:pt x="100075" y="156844"/>
                </a:lnTo>
                <a:lnTo>
                  <a:pt x="79882" y="120903"/>
                </a:lnTo>
                <a:lnTo>
                  <a:pt x="97840" y="110800"/>
                </a:lnTo>
                <a:lnTo>
                  <a:pt x="77597" y="74802"/>
                </a:lnTo>
                <a:close/>
              </a:path>
              <a:path w="314959" h="189864">
                <a:moveTo>
                  <a:pt x="97840" y="110800"/>
                </a:moveTo>
                <a:lnTo>
                  <a:pt x="79882" y="120903"/>
                </a:lnTo>
                <a:lnTo>
                  <a:pt x="100075" y="156844"/>
                </a:lnTo>
                <a:lnTo>
                  <a:pt x="118051" y="146741"/>
                </a:lnTo>
                <a:lnTo>
                  <a:pt x="97840" y="110800"/>
                </a:lnTo>
                <a:close/>
              </a:path>
              <a:path w="314959" h="189864">
                <a:moveTo>
                  <a:pt x="118051" y="146741"/>
                </a:moveTo>
                <a:lnTo>
                  <a:pt x="100075" y="156844"/>
                </a:lnTo>
                <a:lnTo>
                  <a:pt x="123733" y="156844"/>
                </a:lnTo>
                <a:lnTo>
                  <a:pt x="118051" y="146741"/>
                </a:lnTo>
                <a:close/>
              </a:path>
              <a:path w="314959" h="189864">
                <a:moveTo>
                  <a:pt x="294767" y="0"/>
                </a:moveTo>
                <a:lnTo>
                  <a:pt x="97840" y="110800"/>
                </a:lnTo>
                <a:lnTo>
                  <a:pt x="118051" y="146741"/>
                </a:lnTo>
                <a:lnTo>
                  <a:pt x="314959" y="36067"/>
                </a:lnTo>
                <a:lnTo>
                  <a:pt x="294767" y="0"/>
                </a:lnTo>
                <a:close/>
              </a:path>
            </a:pathLst>
          </a:custGeom>
          <a:solidFill>
            <a:srgbClr val="00AF50"/>
          </a:solidFill>
        </p:spPr>
        <p:txBody>
          <a:bodyPr wrap="square" lIns="0" tIns="0" rIns="0" bIns="0" rtlCol="0"/>
          <a:lstStyle/>
          <a:p>
            <a:endParaRPr/>
          </a:p>
        </p:txBody>
      </p:sp>
      <p:sp>
        <p:nvSpPr>
          <p:cNvPr id="15" name="object 15"/>
          <p:cNvSpPr/>
          <p:nvPr/>
        </p:nvSpPr>
        <p:spPr>
          <a:xfrm>
            <a:off x="8076014" y="5447538"/>
            <a:ext cx="1144692" cy="451484"/>
          </a:xfrm>
          <a:custGeom>
            <a:avLst/>
            <a:gdLst/>
            <a:ahLst/>
            <a:cxnLst/>
            <a:rect l="l" t="t" r="r" b="b"/>
            <a:pathLst>
              <a:path w="858520" h="451485">
                <a:moveTo>
                  <a:pt x="802132" y="228117"/>
                </a:moveTo>
                <a:lnTo>
                  <a:pt x="689356" y="228117"/>
                </a:lnTo>
                <a:lnTo>
                  <a:pt x="666968" y="248428"/>
                </a:lnTo>
                <a:lnTo>
                  <a:pt x="642868" y="267917"/>
                </a:lnTo>
                <a:lnTo>
                  <a:pt x="589828" y="304333"/>
                </a:lnTo>
                <a:lnTo>
                  <a:pt x="530821" y="337173"/>
                </a:lnTo>
                <a:lnTo>
                  <a:pt x="466435" y="366249"/>
                </a:lnTo>
                <a:lnTo>
                  <a:pt x="397255" y="391372"/>
                </a:lnTo>
                <a:lnTo>
                  <a:pt x="323870" y="412352"/>
                </a:lnTo>
                <a:lnTo>
                  <a:pt x="285783" y="421229"/>
                </a:lnTo>
                <a:lnTo>
                  <a:pt x="246865" y="428999"/>
                </a:lnTo>
                <a:lnTo>
                  <a:pt x="207188" y="435639"/>
                </a:lnTo>
                <a:lnTo>
                  <a:pt x="166827" y="441125"/>
                </a:lnTo>
                <a:lnTo>
                  <a:pt x="125854" y="445433"/>
                </a:lnTo>
                <a:lnTo>
                  <a:pt x="84343" y="448539"/>
                </a:lnTo>
                <a:lnTo>
                  <a:pt x="42367" y="450420"/>
                </a:lnTo>
                <a:lnTo>
                  <a:pt x="0" y="451053"/>
                </a:lnTo>
                <a:lnTo>
                  <a:pt x="112649" y="451053"/>
                </a:lnTo>
                <a:lnTo>
                  <a:pt x="155034" y="450420"/>
                </a:lnTo>
                <a:lnTo>
                  <a:pt x="197026" y="448539"/>
                </a:lnTo>
                <a:lnTo>
                  <a:pt x="238552" y="445433"/>
                </a:lnTo>
                <a:lnTo>
                  <a:pt x="279538" y="441125"/>
                </a:lnTo>
                <a:lnTo>
                  <a:pt x="319911" y="435639"/>
                </a:lnTo>
                <a:lnTo>
                  <a:pt x="359597" y="428999"/>
                </a:lnTo>
                <a:lnTo>
                  <a:pt x="398524" y="421229"/>
                </a:lnTo>
                <a:lnTo>
                  <a:pt x="436618" y="412352"/>
                </a:lnTo>
                <a:lnTo>
                  <a:pt x="473807" y="402392"/>
                </a:lnTo>
                <a:lnTo>
                  <a:pt x="545172" y="379317"/>
                </a:lnTo>
                <a:lnTo>
                  <a:pt x="612035" y="352194"/>
                </a:lnTo>
                <a:lnTo>
                  <a:pt x="673808" y="321211"/>
                </a:lnTo>
                <a:lnTo>
                  <a:pt x="729906" y="286560"/>
                </a:lnTo>
                <a:lnTo>
                  <a:pt x="779744" y="248428"/>
                </a:lnTo>
                <a:lnTo>
                  <a:pt x="802132" y="228117"/>
                </a:lnTo>
                <a:close/>
              </a:path>
              <a:path w="858520" h="451485">
                <a:moveTo>
                  <a:pt x="855471" y="0"/>
                </a:moveTo>
                <a:lnTo>
                  <a:pt x="632967" y="228117"/>
                </a:lnTo>
                <a:lnTo>
                  <a:pt x="858519" y="228117"/>
                </a:lnTo>
                <a:lnTo>
                  <a:pt x="855471" y="0"/>
                </a:lnTo>
                <a:close/>
              </a:path>
            </a:pathLst>
          </a:custGeom>
          <a:solidFill>
            <a:srgbClr val="00AF50"/>
          </a:solidFill>
        </p:spPr>
        <p:txBody>
          <a:bodyPr wrap="square" lIns="0" tIns="0" rIns="0" bIns="0" rtlCol="0"/>
          <a:lstStyle/>
          <a:p>
            <a:endParaRPr/>
          </a:p>
        </p:txBody>
      </p:sp>
      <p:sp>
        <p:nvSpPr>
          <p:cNvPr id="16" name="object 16"/>
          <p:cNvSpPr/>
          <p:nvPr/>
        </p:nvSpPr>
        <p:spPr>
          <a:xfrm>
            <a:off x="7010400" y="5447538"/>
            <a:ext cx="1141307" cy="451484"/>
          </a:xfrm>
          <a:custGeom>
            <a:avLst/>
            <a:gdLst/>
            <a:ahLst/>
            <a:cxnLst/>
            <a:rect l="l" t="t" r="r" b="b"/>
            <a:pathLst>
              <a:path w="855979" h="451485">
                <a:moveTo>
                  <a:pt x="112775" y="0"/>
                </a:moveTo>
                <a:lnTo>
                  <a:pt x="0" y="0"/>
                </a:lnTo>
                <a:lnTo>
                  <a:pt x="2648" y="36993"/>
                </a:lnTo>
                <a:lnTo>
                  <a:pt x="23223" y="108393"/>
                </a:lnTo>
                <a:lnTo>
                  <a:pt x="40738" y="142567"/>
                </a:lnTo>
                <a:lnTo>
                  <a:pt x="62797" y="175570"/>
                </a:lnTo>
                <a:lnTo>
                  <a:pt x="89195" y="207285"/>
                </a:lnTo>
                <a:lnTo>
                  <a:pt x="119725" y="237595"/>
                </a:lnTo>
                <a:lnTo>
                  <a:pt x="154184" y="266386"/>
                </a:lnTo>
                <a:lnTo>
                  <a:pt x="192364" y="293540"/>
                </a:lnTo>
                <a:lnTo>
                  <a:pt x="234061" y="318943"/>
                </a:lnTo>
                <a:lnTo>
                  <a:pt x="279068" y="342476"/>
                </a:lnTo>
                <a:lnTo>
                  <a:pt x="327181" y="364026"/>
                </a:lnTo>
                <a:lnTo>
                  <a:pt x="378194" y="383475"/>
                </a:lnTo>
                <a:lnTo>
                  <a:pt x="431901" y="400707"/>
                </a:lnTo>
                <a:lnTo>
                  <a:pt x="488096" y="415607"/>
                </a:lnTo>
                <a:lnTo>
                  <a:pt x="546575" y="428058"/>
                </a:lnTo>
                <a:lnTo>
                  <a:pt x="607131" y="437944"/>
                </a:lnTo>
                <a:lnTo>
                  <a:pt x="669560" y="445149"/>
                </a:lnTo>
                <a:lnTo>
                  <a:pt x="733655" y="449557"/>
                </a:lnTo>
                <a:lnTo>
                  <a:pt x="799211" y="451053"/>
                </a:lnTo>
                <a:lnTo>
                  <a:pt x="824606" y="450827"/>
                </a:lnTo>
                <a:lnTo>
                  <a:pt x="850001" y="450147"/>
                </a:lnTo>
                <a:lnTo>
                  <a:pt x="855599" y="449935"/>
                </a:lnTo>
                <a:lnTo>
                  <a:pt x="793563" y="446097"/>
                </a:lnTo>
                <a:lnTo>
                  <a:pt x="733112" y="439668"/>
                </a:lnTo>
                <a:lnTo>
                  <a:pt x="674419" y="430752"/>
                </a:lnTo>
                <a:lnTo>
                  <a:pt x="617654" y="419453"/>
                </a:lnTo>
                <a:lnTo>
                  <a:pt x="562992" y="405877"/>
                </a:lnTo>
                <a:lnTo>
                  <a:pt x="510606" y="390127"/>
                </a:lnTo>
                <a:lnTo>
                  <a:pt x="460667" y="372309"/>
                </a:lnTo>
                <a:lnTo>
                  <a:pt x="413348" y="352526"/>
                </a:lnTo>
                <a:lnTo>
                  <a:pt x="368822" y="330884"/>
                </a:lnTo>
                <a:lnTo>
                  <a:pt x="327263" y="307487"/>
                </a:lnTo>
                <a:lnTo>
                  <a:pt x="288841" y="282440"/>
                </a:lnTo>
                <a:lnTo>
                  <a:pt x="253731" y="255846"/>
                </a:lnTo>
                <a:lnTo>
                  <a:pt x="222105" y="227812"/>
                </a:lnTo>
                <a:lnTo>
                  <a:pt x="194135" y="198441"/>
                </a:lnTo>
                <a:lnTo>
                  <a:pt x="169995" y="167837"/>
                </a:lnTo>
                <a:lnTo>
                  <a:pt x="133893" y="103353"/>
                </a:lnTo>
                <a:lnTo>
                  <a:pt x="115179" y="35195"/>
                </a:lnTo>
                <a:lnTo>
                  <a:pt x="112775" y="0"/>
                </a:lnTo>
                <a:close/>
              </a:path>
            </a:pathLst>
          </a:custGeom>
          <a:solidFill>
            <a:srgbClr val="008D40"/>
          </a:solidFill>
        </p:spPr>
        <p:txBody>
          <a:bodyPr wrap="square" lIns="0" tIns="0" rIns="0" bIns="0" rtlCol="0"/>
          <a:lstStyle/>
          <a:p>
            <a:endParaRPr/>
          </a:p>
        </p:txBody>
      </p:sp>
      <p:sp>
        <p:nvSpPr>
          <p:cNvPr id="17" name="object 17"/>
          <p:cNvSpPr/>
          <p:nvPr/>
        </p:nvSpPr>
        <p:spPr>
          <a:xfrm>
            <a:off x="7010401" y="5447538"/>
            <a:ext cx="2210647" cy="451484"/>
          </a:xfrm>
          <a:custGeom>
            <a:avLst/>
            <a:gdLst/>
            <a:ahLst/>
            <a:cxnLst/>
            <a:rect l="l" t="t" r="r" b="b"/>
            <a:pathLst>
              <a:path w="1657984" h="451485">
                <a:moveTo>
                  <a:pt x="855599" y="449935"/>
                </a:moveTo>
                <a:lnTo>
                  <a:pt x="793563" y="446097"/>
                </a:lnTo>
                <a:lnTo>
                  <a:pt x="733112" y="439668"/>
                </a:lnTo>
                <a:lnTo>
                  <a:pt x="674419" y="430752"/>
                </a:lnTo>
                <a:lnTo>
                  <a:pt x="617654" y="419453"/>
                </a:lnTo>
                <a:lnTo>
                  <a:pt x="562992" y="405877"/>
                </a:lnTo>
                <a:lnTo>
                  <a:pt x="510606" y="390127"/>
                </a:lnTo>
                <a:lnTo>
                  <a:pt x="460667" y="372309"/>
                </a:lnTo>
                <a:lnTo>
                  <a:pt x="413348" y="352526"/>
                </a:lnTo>
                <a:lnTo>
                  <a:pt x="368822" y="330884"/>
                </a:lnTo>
                <a:lnTo>
                  <a:pt x="327263" y="307487"/>
                </a:lnTo>
                <a:lnTo>
                  <a:pt x="288841" y="282440"/>
                </a:lnTo>
                <a:lnTo>
                  <a:pt x="253731" y="255846"/>
                </a:lnTo>
                <a:lnTo>
                  <a:pt x="222105" y="227812"/>
                </a:lnTo>
                <a:lnTo>
                  <a:pt x="194135" y="198441"/>
                </a:lnTo>
                <a:lnTo>
                  <a:pt x="169995" y="167837"/>
                </a:lnTo>
                <a:lnTo>
                  <a:pt x="133893" y="103353"/>
                </a:lnTo>
                <a:lnTo>
                  <a:pt x="115179" y="35195"/>
                </a:lnTo>
                <a:lnTo>
                  <a:pt x="112775" y="0"/>
                </a:lnTo>
                <a:lnTo>
                  <a:pt x="0" y="0"/>
                </a:lnTo>
                <a:lnTo>
                  <a:pt x="10458" y="73163"/>
                </a:lnTo>
                <a:lnTo>
                  <a:pt x="40738" y="142567"/>
                </a:lnTo>
                <a:lnTo>
                  <a:pt x="62797" y="175570"/>
                </a:lnTo>
                <a:lnTo>
                  <a:pt x="89195" y="207285"/>
                </a:lnTo>
                <a:lnTo>
                  <a:pt x="119725" y="237595"/>
                </a:lnTo>
                <a:lnTo>
                  <a:pt x="154184" y="266386"/>
                </a:lnTo>
                <a:lnTo>
                  <a:pt x="192364" y="293540"/>
                </a:lnTo>
                <a:lnTo>
                  <a:pt x="234061" y="318943"/>
                </a:lnTo>
                <a:lnTo>
                  <a:pt x="279068" y="342476"/>
                </a:lnTo>
                <a:lnTo>
                  <a:pt x="327181" y="364026"/>
                </a:lnTo>
                <a:lnTo>
                  <a:pt x="378194" y="383475"/>
                </a:lnTo>
                <a:lnTo>
                  <a:pt x="431901" y="400707"/>
                </a:lnTo>
                <a:lnTo>
                  <a:pt x="488096" y="415607"/>
                </a:lnTo>
                <a:lnTo>
                  <a:pt x="546575" y="428058"/>
                </a:lnTo>
                <a:lnTo>
                  <a:pt x="607131" y="437944"/>
                </a:lnTo>
                <a:lnTo>
                  <a:pt x="669560" y="445149"/>
                </a:lnTo>
                <a:lnTo>
                  <a:pt x="733655" y="449557"/>
                </a:lnTo>
                <a:lnTo>
                  <a:pt x="799211" y="451053"/>
                </a:lnTo>
                <a:lnTo>
                  <a:pt x="911860" y="451053"/>
                </a:lnTo>
                <a:lnTo>
                  <a:pt x="954245" y="450420"/>
                </a:lnTo>
                <a:lnTo>
                  <a:pt x="996237" y="448539"/>
                </a:lnTo>
                <a:lnTo>
                  <a:pt x="1037763" y="445433"/>
                </a:lnTo>
                <a:lnTo>
                  <a:pt x="1078749" y="441125"/>
                </a:lnTo>
                <a:lnTo>
                  <a:pt x="1119122" y="435639"/>
                </a:lnTo>
                <a:lnTo>
                  <a:pt x="1158808" y="428999"/>
                </a:lnTo>
                <a:lnTo>
                  <a:pt x="1197735" y="421229"/>
                </a:lnTo>
                <a:lnTo>
                  <a:pt x="1235829" y="412352"/>
                </a:lnTo>
                <a:lnTo>
                  <a:pt x="1273018" y="402392"/>
                </a:lnTo>
                <a:lnTo>
                  <a:pt x="1344383" y="379317"/>
                </a:lnTo>
                <a:lnTo>
                  <a:pt x="1411246" y="352194"/>
                </a:lnTo>
                <a:lnTo>
                  <a:pt x="1473019" y="321211"/>
                </a:lnTo>
                <a:lnTo>
                  <a:pt x="1529117" y="286560"/>
                </a:lnTo>
                <a:lnTo>
                  <a:pt x="1578955" y="248428"/>
                </a:lnTo>
                <a:lnTo>
                  <a:pt x="1601343" y="228117"/>
                </a:lnTo>
                <a:lnTo>
                  <a:pt x="1657730" y="228117"/>
                </a:lnTo>
                <a:lnTo>
                  <a:pt x="1654682" y="0"/>
                </a:lnTo>
                <a:lnTo>
                  <a:pt x="1432178" y="228117"/>
                </a:lnTo>
                <a:lnTo>
                  <a:pt x="1488567" y="228117"/>
                </a:lnTo>
                <a:lnTo>
                  <a:pt x="1466179" y="248428"/>
                </a:lnTo>
                <a:lnTo>
                  <a:pt x="1416342" y="286560"/>
                </a:lnTo>
                <a:lnTo>
                  <a:pt x="1360245" y="321211"/>
                </a:lnTo>
                <a:lnTo>
                  <a:pt x="1298475" y="352194"/>
                </a:lnTo>
                <a:lnTo>
                  <a:pt x="1231619" y="379317"/>
                </a:lnTo>
                <a:lnTo>
                  <a:pt x="1160263" y="402392"/>
                </a:lnTo>
                <a:lnTo>
                  <a:pt x="1123081" y="412352"/>
                </a:lnTo>
                <a:lnTo>
                  <a:pt x="1084994" y="421229"/>
                </a:lnTo>
                <a:lnTo>
                  <a:pt x="1046076" y="428999"/>
                </a:lnTo>
                <a:lnTo>
                  <a:pt x="1006399" y="435639"/>
                </a:lnTo>
                <a:lnTo>
                  <a:pt x="966038" y="441125"/>
                </a:lnTo>
                <a:lnTo>
                  <a:pt x="925065" y="445433"/>
                </a:lnTo>
                <a:lnTo>
                  <a:pt x="883554" y="448539"/>
                </a:lnTo>
                <a:lnTo>
                  <a:pt x="841578" y="450420"/>
                </a:lnTo>
                <a:lnTo>
                  <a:pt x="799211" y="451053"/>
                </a:lnTo>
              </a:path>
            </a:pathLst>
          </a:custGeom>
          <a:ln w="25400">
            <a:solidFill>
              <a:srgbClr val="00AF50"/>
            </a:solidFill>
          </a:ln>
        </p:spPr>
        <p:txBody>
          <a:bodyPr wrap="square" lIns="0" tIns="0" rIns="0" bIns="0" rtlCol="0"/>
          <a:lstStyle/>
          <a:p>
            <a:endParaRPr/>
          </a:p>
        </p:txBody>
      </p:sp>
      <p:sp>
        <p:nvSpPr>
          <p:cNvPr id="18" name="object 18"/>
          <p:cNvSpPr txBox="1">
            <a:spLocks noGrp="1"/>
          </p:cNvSpPr>
          <p:nvPr>
            <p:ph type="title"/>
          </p:nvPr>
        </p:nvSpPr>
        <p:spPr>
          <a:xfrm>
            <a:off x="838452" y="304801"/>
            <a:ext cx="10515600" cy="923073"/>
          </a:xfrm>
          <a:prstGeom prst="rect">
            <a:avLst/>
          </a:prstGeom>
        </p:spPr>
        <p:txBody>
          <a:bodyPr vert="horz" wrap="square" lIns="0" tIns="243586" rIns="0" bIns="0" rtlCol="0">
            <a:spAutoFit/>
          </a:bodyPr>
          <a:lstStyle/>
          <a:p>
            <a:pPr marL="165100">
              <a:lnSpc>
                <a:spcPct val="100000"/>
              </a:lnSpc>
            </a:pPr>
            <a:r>
              <a:rPr b="1" spc="-40" dirty="0" smtClean="0">
                <a:solidFill>
                  <a:srgbClr val="00B050"/>
                </a:solidFill>
              </a:rPr>
              <a:t>W</a:t>
            </a:r>
            <a:r>
              <a:rPr b="1" spc="-20" dirty="0" smtClean="0">
                <a:solidFill>
                  <a:srgbClr val="00B050"/>
                </a:solidFill>
              </a:rPr>
              <a:t>ith</a:t>
            </a:r>
            <a:r>
              <a:rPr b="1" spc="5" dirty="0" smtClean="0">
                <a:solidFill>
                  <a:srgbClr val="00B050"/>
                </a:solidFill>
              </a:rPr>
              <a:t> </a:t>
            </a:r>
            <a:r>
              <a:rPr b="1" spc="-30" dirty="0">
                <a:solidFill>
                  <a:srgbClr val="00B050"/>
                </a:solidFill>
              </a:rPr>
              <a:t>E</a:t>
            </a:r>
            <a:r>
              <a:rPr b="1" spc="-10" dirty="0">
                <a:solidFill>
                  <a:srgbClr val="00B050"/>
                </a:solidFill>
              </a:rPr>
              <a:t>x</a:t>
            </a:r>
            <a:r>
              <a:rPr b="1" spc="-20" dirty="0">
                <a:solidFill>
                  <a:srgbClr val="00B050"/>
                </a:solidFill>
              </a:rPr>
              <a:t>-</a:t>
            </a:r>
            <a:r>
              <a:rPr b="1" spc="-25" dirty="0">
                <a:solidFill>
                  <a:srgbClr val="00B050"/>
                </a:solidFill>
              </a:rPr>
              <a:t>Im</a:t>
            </a:r>
            <a:r>
              <a:rPr b="1" spc="35" dirty="0">
                <a:solidFill>
                  <a:srgbClr val="00B050"/>
                </a:solidFill>
              </a:rPr>
              <a:t> </a:t>
            </a:r>
            <a:r>
              <a:rPr b="1" spc="-25" dirty="0">
                <a:solidFill>
                  <a:srgbClr val="00B050"/>
                </a:solidFill>
              </a:rPr>
              <a:t>Guaran</a:t>
            </a:r>
            <a:r>
              <a:rPr b="1" spc="-5" dirty="0">
                <a:solidFill>
                  <a:srgbClr val="00B050"/>
                </a:solidFill>
              </a:rPr>
              <a:t>t</a:t>
            </a:r>
            <a:r>
              <a:rPr b="1" spc="-20" dirty="0">
                <a:solidFill>
                  <a:srgbClr val="00B050"/>
                </a:solidFill>
              </a:rPr>
              <a:t>ee</a:t>
            </a:r>
          </a:p>
        </p:txBody>
      </p:sp>
      <p:sp>
        <p:nvSpPr>
          <p:cNvPr id="19" name="object 19"/>
          <p:cNvSpPr txBox="1"/>
          <p:nvPr/>
        </p:nvSpPr>
        <p:spPr>
          <a:xfrm>
            <a:off x="7388861" y="5508791"/>
            <a:ext cx="1433407" cy="276999"/>
          </a:xfrm>
          <a:prstGeom prst="rect">
            <a:avLst/>
          </a:prstGeom>
        </p:spPr>
        <p:txBody>
          <a:bodyPr vert="horz" wrap="square" lIns="0" tIns="0" rIns="0" bIns="0" rtlCol="0">
            <a:spAutoFit/>
          </a:bodyPr>
          <a:lstStyle/>
          <a:p>
            <a:pPr marL="12700">
              <a:lnSpc>
                <a:spcPct val="100000"/>
              </a:lnSpc>
            </a:pPr>
            <a:r>
              <a:rPr sz="1800" spc="-10" dirty="0">
                <a:latin typeface="Cambria"/>
                <a:cs typeface="Cambria"/>
              </a:rPr>
              <a:t>+$890,000</a:t>
            </a:r>
            <a:endParaRPr sz="1800">
              <a:latin typeface="Cambria"/>
              <a:cs typeface="Cambria"/>
            </a:endParaRPr>
          </a:p>
        </p:txBody>
      </p:sp>
    </p:spTree>
    <p:extLst>
      <p:ext uri="{BB962C8B-B14F-4D97-AF65-F5344CB8AC3E}">
        <p14:creationId xmlns:p14="http://schemas.microsoft.com/office/powerpoint/2010/main" val="155112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812800" y="228600"/>
            <a:ext cx="6604000" cy="717550"/>
          </a:xfrm>
        </p:spPr>
        <p:txBody>
          <a:bodyPr lIns="91440" tIns="45720" rIns="91440" bIns="45720"/>
          <a:lstStyle/>
          <a:p>
            <a:pPr eaLnBrk="1" hangingPunct="1"/>
            <a:r>
              <a:rPr lang="en-US" sz="3600" b="1" i="1" dirty="0" smtClean="0">
                <a:solidFill>
                  <a:schemeClr val="tx2"/>
                </a:solidFill>
              </a:rPr>
              <a:t>Success Story:</a:t>
            </a:r>
            <a:r>
              <a:rPr lang="en-US" sz="4100" b="1" dirty="0" smtClean="0">
                <a:solidFill>
                  <a:schemeClr val="tx2"/>
                </a:solidFill>
              </a:rPr>
              <a:t> </a:t>
            </a:r>
            <a:r>
              <a:rPr lang="en-US" sz="3600" dirty="0" smtClean="0">
                <a:solidFill>
                  <a:schemeClr val="tx2"/>
                </a:solidFill>
              </a:rPr>
              <a:t>Boiler</a:t>
            </a:r>
            <a:r>
              <a:rPr lang="en-US" sz="3600" b="1" dirty="0" smtClean="0">
                <a:solidFill>
                  <a:schemeClr val="tx2"/>
                </a:solidFill>
              </a:rPr>
              <a:t> </a:t>
            </a:r>
            <a:r>
              <a:rPr lang="en-US" sz="2800" dirty="0" smtClean="0">
                <a:solidFill>
                  <a:schemeClr val="tx2"/>
                </a:solidFill>
              </a:rPr>
              <a:t>{indirect}</a:t>
            </a:r>
          </a:p>
        </p:txBody>
      </p:sp>
      <p:sp>
        <p:nvSpPr>
          <p:cNvPr id="114690" name="Rectangle 3"/>
          <p:cNvSpPr>
            <a:spLocks noGrp="1" noChangeArrowheads="1"/>
          </p:cNvSpPr>
          <p:nvPr>
            <p:ph type="body" idx="4294967295"/>
          </p:nvPr>
        </p:nvSpPr>
        <p:spPr>
          <a:xfrm>
            <a:off x="1320800" y="1371600"/>
            <a:ext cx="10871200" cy="4351338"/>
          </a:xfrm>
        </p:spPr>
        <p:txBody>
          <a:bodyPr lIns="91440" tIns="45720" rIns="91440" bIns="45720">
            <a:normAutofit/>
          </a:bodyPr>
          <a:lstStyle/>
          <a:p>
            <a:pPr marL="0" indent="0" eaLnBrk="1" hangingPunct="1">
              <a:lnSpc>
                <a:spcPct val="80000"/>
              </a:lnSpc>
              <a:spcBef>
                <a:spcPct val="30000"/>
              </a:spcBef>
              <a:spcAft>
                <a:spcPct val="15000"/>
              </a:spcAft>
            </a:pPr>
            <a:r>
              <a:rPr lang="en-US" b="1" dirty="0" smtClean="0">
                <a:solidFill>
                  <a:schemeClr val="accent1"/>
                </a:solidFill>
              </a:rPr>
              <a:t>Challenge:</a:t>
            </a:r>
            <a:r>
              <a:rPr lang="en-US" b="1" dirty="0" smtClean="0"/>
              <a:t> </a:t>
            </a:r>
          </a:p>
          <a:p>
            <a:pPr marL="457200" lvl="1" indent="0" eaLnBrk="1" hangingPunct="1">
              <a:lnSpc>
                <a:spcPct val="80000"/>
              </a:lnSpc>
              <a:spcBef>
                <a:spcPct val="30000"/>
              </a:spcBef>
              <a:spcAft>
                <a:spcPct val="15000"/>
              </a:spcAft>
            </a:pPr>
            <a:r>
              <a:rPr lang="en-US" dirty="0" smtClean="0"/>
              <a:t>Small business, High end fabrication shop, Garland,  </a:t>
            </a:r>
          </a:p>
          <a:p>
            <a:pPr marL="457200" lvl="1" indent="0" eaLnBrk="1" hangingPunct="1">
              <a:lnSpc>
                <a:spcPct val="80000"/>
              </a:lnSpc>
              <a:spcBef>
                <a:spcPct val="30000"/>
              </a:spcBef>
              <a:spcAft>
                <a:spcPct val="15000"/>
              </a:spcAft>
            </a:pPr>
            <a:r>
              <a:rPr lang="en-US" dirty="0" smtClean="0"/>
              <a:t>Indirect, export opportunity for Bechtel – to </a:t>
            </a:r>
            <a:r>
              <a:rPr lang="en-US" i="1" dirty="0" smtClean="0"/>
              <a:t>China</a:t>
            </a:r>
            <a:r>
              <a:rPr lang="en-US" dirty="0" smtClean="0"/>
              <a:t>.</a:t>
            </a:r>
          </a:p>
          <a:p>
            <a:pPr marL="0" indent="0" eaLnBrk="1" hangingPunct="1">
              <a:lnSpc>
                <a:spcPct val="80000"/>
              </a:lnSpc>
              <a:spcBef>
                <a:spcPct val="30000"/>
              </a:spcBef>
              <a:spcAft>
                <a:spcPct val="15000"/>
              </a:spcAft>
            </a:pPr>
            <a:r>
              <a:rPr lang="en-US" b="1" dirty="0" smtClean="0">
                <a:solidFill>
                  <a:schemeClr val="accent1"/>
                </a:solidFill>
              </a:rPr>
              <a:t>Solution:</a:t>
            </a:r>
            <a:r>
              <a:rPr lang="en-US" b="1" dirty="0" smtClean="0"/>
              <a:t> </a:t>
            </a:r>
          </a:p>
          <a:p>
            <a:pPr marL="457200" lvl="1" indent="0" eaLnBrk="1" hangingPunct="1">
              <a:lnSpc>
                <a:spcPct val="80000"/>
              </a:lnSpc>
              <a:spcBef>
                <a:spcPct val="30000"/>
              </a:spcBef>
              <a:spcAft>
                <a:spcPct val="15000"/>
              </a:spcAft>
            </a:pPr>
            <a:r>
              <a:rPr lang="en-US" dirty="0" smtClean="0"/>
              <a:t>Company received a working capital loan facility backed by an Ex-</a:t>
            </a:r>
            <a:r>
              <a:rPr lang="en-US" dirty="0" err="1" smtClean="0"/>
              <a:t>Im</a:t>
            </a:r>
            <a:r>
              <a:rPr lang="en-US" dirty="0" smtClean="0"/>
              <a:t> Bank working capital guarantee to support raw material/s procurement.</a:t>
            </a:r>
          </a:p>
          <a:p>
            <a:pPr marL="457200" lvl="1" indent="0" eaLnBrk="1" hangingPunct="1">
              <a:lnSpc>
                <a:spcPct val="80000"/>
              </a:lnSpc>
              <a:spcBef>
                <a:spcPct val="30000"/>
              </a:spcBef>
              <a:spcAft>
                <a:spcPct val="15000"/>
              </a:spcAft>
            </a:pPr>
            <a:r>
              <a:rPr lang="en-US" dirty="0" smtClean="0"/>
              <a:t>One off – non DA</a:t>
            </a:r>
          </a:p>
          <a:p>
            <a:pPr marL="0" indent="0" eaLnBrk="1" hangingPunct="1">
              <a:lnSpc>
                <a:spcPct val="80000"/>
              </a:lnSpc>
              <a:spcBef>
                <a:spcPct val="30000"/>
              </a:spcBef>
              <a:spcAft>
                <a:spcPct val="15000"/>
              </a:spcAft>
            </a:pPr>
            <a:r>
              <a:rPr lang="en-US" b="1" dirty="0" smtClean="0">
                <a:solidFill>
                  <a:schemeClr val="accent1"/>
                </a:solidFill>
              </a:rPr>
              <a:t>Result:</a:t>
            </a:r>
            <a:r>
              <a:rPr lang="en-US" dirty="0" smtClean="0"/>
              <a:t>  </a:t>
            </a:r>
          </a:p>
          <a:p>
            <a:pPr marL="457200" lvl="1" indent="0" eaLnBrk="1" hangingPunct="1">
              <a:lnSpc>
                <a:spcPct val="80000"/>
              </a:lnSpc>
              <a:spcBef>
                <a:spcPct val="30000"/>
              </a:spcBef>
              <a:spcAft>
                <a:spcPct val="15000"/>
              </a:spcAft>
            </a:pPr>
            <a:r>
              <a:rPr lang="en-US" dirty="0" smtClean="0"/>
              <a:t> Win/Win ~ Exporter / Lender!</a:t>
            </a:r>
          </a:p>
          <a:p>
            <a:pPr marL="0" indent="0" eaLnBrk="1" hangingPunct="1">
              <a:lnSpc>
                <a:spcPct val="80000"/>
              </a:lnSpc>
            </a:pPr>
            <a:endParaRPr lang="en-US" dirty="0" smtClean="0"/>
          </a:p>
        </p:txBody>
      </p:sp>
    </p:spTree>
    <p:extLst>
      <p:ext uri="{BB962C8B-B14F-4D97-AF65-F5344CB8AC3E}">
        <p14:creationId xmlns:p14="http://schemas.microsoft.com/office/powerpoint/2010/main" val="355758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a:xfrm>
            <a:off x="406400" y="381000"/>
            <a:ext cx="10363200" cy="641350"/>
          </a:xfrm>
        </p:spPr>
        <p:txBody>
          <a:bodyPr lIns="91440" tIns="45720" rIns="91440" bIns="45720"/>
          <a:lstStyle/>
          <a:p>
            <a:pPr eaLnBrk="1" hangingPunct="1"/>
            <a:r>
              <a:rPr lang="en-US" altLang="en-US" sz="3600" b="1" dirty="0" smtClean="0">
                <a:solidFill>
                  <a:schemeClr val="tx2"/>
                </a:solidFill>
              </a:rPr>
              <a:t>II.  Short-Term Export Credit Insurance</a:t>
            </a:r>
            <a:endParaRPr lang="en-US" sz="3600" b="1" dirty="0" smtClean="0">
              <a:solidFill>
                <a:schemeClr val="tx2"/>
              </a:solidFill>
            </a:endParaRPr>
          </a:p>
        </p:txBody>
      </p:sp>
      <p:sp>
        <p:nvSpPr>
          <p:cNvPr id="120834" name="Rectangle 3"/>
          <p:cNvSpPr>
            <a:spLocks noGrp="1" noChangeArrowheads="1"/>
          </p:cNvSpPr>
          <p:nvPr>
            <p:ph type="body" idx="4294967295"/>
          </p:nvPr>
        </p:nvSpPr>
        <p:spPr>
          <a:xfrm>
            <a:off x="1320800" y="990617"/>
            <a:ext cx="10871200" cy="4327525"/>
          </a:xfrm>
        </p:spPr>
        <p:txBody>
          <a:bodyPr lIns="91440" tIns="45720" rIns="91440" bIns="45720">
            <a:normAutofit fontScale="92500" lnSpcReduction="20000"/>
          </a:bodyPr>
          <a:lstStyle/>
          <a:p>
            <a:pPr marL="0" indent="0" eaLnBrk="1" hangingPunct="1">
              <a:lnSpc>
                <a:spcPct val="90000"/>
              </a:lnSpc>
            </a:pPr>
            <a:endParaRPr lang="en-US" altLang="en-US" sz="3500" dirty="0" smtClean="0">
              <a:solidFill>
                <a:srgbClr val="FF0000"/>
              </a:solidFill>
            </a:endParaRPr>
          </a:p>
          <a:p>
            <a:pPr marL="457200" lvl="1" indent="0" eaLnBrk="1" hangingPunct="1">
              <a:lnSpc>
                <a:spcPct val="90000"/>
              </a:lnSpc>
              <a:spcBef>
                <a:spcPct val="40000"/>
              </a:spcBef>
              <a:buClr>
                <a:schemeClr val="accent1"/>
              </a:buClr>
              <a:buNone/>
            </a:pPr>
            <a:r>
              <a:rPr lang="en-US" altLang="en-US" sz="3500" b="1" dirty="0" smtClean="0">
                <a:solidFill>
                  <a:srgbClr val="FF0000"/>
                </a:solidFill>
              </a:rPr>
              <a:t>Do you have ‘strategic </a:t>
            </a:r>
            <a:r>
              <a:rPr lang="en-US" altLang="en-US" sz="3500" b="1" u="sng" dirty="0" smtClean="0">
                <a:solidFill>
                  <a:srgbClr val="FF0000"/>
                </a:solidFill>
              </a:rPr>
              <a:t>repeat</a:t>
            </a:r>
            <a:r>
              <a:rPr lang="en-US" altLang="en-US" sz="3500" b="1" dirty="0" smtClean="0">
                <a:solidFill>
                  <a:srgbClr val="FF0000"/>
                </a:solidFill>
              </a:rPr>
              <a:t> buyers?’ – or,</a:t>
            </a:r>
          </a:p>
          <a:p>
            <a:pPr marL="457200" lvl="1" indent="0" eaLnBrk="1" hangingPunct="1">
              <a:lnSpc>
                <a:spcPct val="90000"/>
              </a:lnSpc>
              <a:spcBef>
                <a:spcPct val="40000"/>
              </a:spcBef>
              <a:buClr>
                <a:schemeClr val="accent1"/>
              </a:buClr>
              <a:buNone/>
            </a:pPr>
            <a:r>
              <a:rPr lang="en-US" altLang="en-US" sz="3500" b="1" dirty="0" smtClean="0">
                <a:solidFill>
                  <a:srgbClr val="FF0000"/>
                </a:solidFill>
              </a:rPr>
              <a:t>#800 Gorilla’s ?</a:t>
            </a:r>
          </a:p>
          <a:p>
            <a:pPr marL="0" indent="0" eaLnBrk="1" hangingPunct="1">
              <a:lnSpc>
                <a:spcPct val="90000"/>
              </a:lnSpc>
              <a:buClr>
                <a:schemeClr val="accent1"/>
              </a:buClr>
              <a:buFont typeface="Wingdings" pitchFamily="2" charset="2"/>
              <a:buNone/>
            </a:pPr>
            <a:endParaRPr lang="en-US" altLang="en-US" b="1" dirty="0" smtClean="0">
              <a:solidFill>
                <a:schemeClr val="tx2"/>
              </a:solidFill>
            </a:endParaRPr>
          </a:p>
          <a:p>
            <a:pPr marL="0" indent="0" eaLnBrk="1" hangingPunct="1">
              <a:lnSpc>
                <a:spcPct val="90000"/>
              </a:lnSpc>
              <a:buClr>
                <a:schemeClr val="accent1"/>
              </a:buClr>
              <a:buFont typeface="Wingdings" pitchFamily="2" charset="2"/>
              <a:buNone/>
            </a:pPr>
            <a:r>
              <a:rPr lang="en-US" altLang="en-US" b="1" dirty="0" smtClean="0">
                <a:solidFill>
                  <a:schemeClr val="tx2"/>
                </a:solidFill>
              </a:rPr>
              <a:t>Allows exporters to offer competitive credit terms to foreign buyers</a:t>
            </a:r>
          </a:p>
          <a:p>
            <a:pPr lvl="1" eaLnBrk="1" hangingPunct="1">
              <a:lnSpc>
                <a:spcPct val="90000"/>
              </a:lnSpc>
              <a:buClr>
                <a:schemeClr val="accent1"/>
              </a:buClr>
              <a:buFont typeface="Wingdings" pitchFamily="2" charset="2"/>
              <a:buChar char="§"/>
            </a:pPr>
            <a:r>
              <a:rPr lang="en-US" altLang="en-US" dirty="0" smtClean="0"/>
              <a:t>Generally up to 180 days, some products may qualify for 360 day terms</a:t>
            </a:r>
          </a:p>
          <a:p>
            <a:pPr lvl="1" eaLnBrk="1" hangingPunct="1">
              <a:lnSpc>
                <a:spcPct val="90000"/>
              </a:lnSpc>
              <a:buClr>
                <a:schemeClr val="accent1"/>
              </a:buClr>
              <a:buFont typeface="Wingdings" pitchFamily="2" charset="2"/>
              <a:buChar char="§"/>
            </a:pPr>
            <a:endParaRPr lang="en-US" altLang="en-US" dirty="0" smtClean="0">
              <a:solidFill>
                <a:schemeClr val="tx2"/>
              </a:solidFill>
            </a:endParaRPr>
          </a:p>
          <a:p>
            <a:pPr marL="0" indent="0" eaLnBrk="1" hangingPunct="1">
              <a:lnSpc>
                <a:spcPct val="90000"/>
              </a:lnSpc>
              <a:buClr>
                <a:schemeClr val="accent1"/>
              </a:buClr>
              <a:buFont typeface="Wingdings" pitchFamily="2" charset="2"/>
              <a:buNone/>
            </a:pPr>
            <a:r>
              <a:rPr lang="en-US" altLang="en-US" b="1" dirty="0" smtClean="0">
                <a:solidFill>
                  <a:schemeClr val="tx2"/>
                </a:solidFill>
              </a:rPr>
              <a:t>Obtain additional financing</a:t>
            </a:r>
          </a:p>
          <a:p>
            <a:pPr lvl="1" eaLnBrk="1" hangingPunct="1">
              <a:lnSpc>
                <a:spcPct val="90000"/>
              </a:lnSpc>
              <a:spcBef>
                <a:spcPct val="40000"/>
              </a:spcBef>
              <a:buClr>
                <a:schemeClr val="accent1"/>
              </a:buClr>
              <a:buFont typeface="Wingdings" pitchFamily="2" charset="2"/>
              <a:buChar char="§"/>
            </a:pPr>
            <a:r>
              <a:rPr lang="en-US" altLang="en-US" dirty="0" smtClean="0"/>
              <a:t>Insured foreign receivables may be added to your borrowing base by assignment of policy proceeds (claim payments) to lender</a:t>
            </a:r>
            <a:endParaRPr lang="fr-FR" altLang="en-US" dirty="0" smtClean="0"/>
          </a:p>
          <a:p>
            <a:pPr marL="0" indent="0" eaLnBrk="1" hangingPunct="1">
              <a:lnSpc>
                <a:spcPct val="90000"/>
              </a:lnSpc>
            </a:pPr>
            <a:endParaRPr lang="en-US" dirty="0" smtClean="0"/>
          </a:p>
        </p:txBody>
      </p:sp>
    </p:spTree>
    <p:extLst>
      <p:ext uri="{BB962C8B-B14F-4D97-AF65-F5344CB8AC3E}">
        <p14:creationId xmlns:p14="http://schemas.microsoft.com/office/powerpoint/2010/main" val="275997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127"/>
          <p:cNvSpPr>
            <a:spLocks noGrp="1" noChangeArrowheads="1"/>
          </p:cNvSpPr>
          <p:nvPr>
            <p:ph type="title" idx="4294967295"/>
          </p:nvPr>
        </p:nvSpPr>
        <p:spPr>
          <a:xfrm>
            <a:off x="12" y="206392"/>
            <a:ext cx="11724217" cy="708025"/>
          </a:xfrm>
        </p:spPr>
        <p:txBody>
          <a:bodyPr lIns="91440" tIns="45720" rIns="91440" bIns="45720"/>
          <a:lstStyle/>
          <a:p>
            <a:pPr eaLnBrk="1" hangingPunct="1"/>
            <a:r>
              <a:rPr lang="en-US" altLang="en-US" sz="4000" b="1" dirty="0" smtClean="0">
                <a:solidFill>
                  <a:schemeClr val="tx2"/>
                </a:solidFill>
              </a:rPr>
              <a:t>Exporter Benefits</a:t>
            </a:r>
          </a:p>
        </p:txBody>
      </p:sp>
      <p:sp>
        <p:nvSpPr>
          <p:cNvPr id="63491" name="Rectangle 5128"/>
          <p:cNvSpPr>
            <a:spLocks noGrp="1" noChangeArrowheads="1"/>
          </p:cNvSpPr>
          <p:nvPr>
            <p:ph type="body" idx="4294967295"/>
          </p:nvPr>
        </p:nvSpPr>
        <p:spPr>
          <a:xfrm>
            <a:off x="0" y="1433521"/>
            <a:ext cx="7518400" cy="4740275"/>
          </a:xfrm>
        </p:spPr>
        <p:txBody>
          <a:bodyPr lIns="91440" tIns="45720" rIns="91440" bIns="45720">
            <a:normAutofit/>
          </a:bodyPr>
          <a:lstStyle/>
          <a:p>
            <a:pPr eaLnBrk="1" hangingPunct="1">
              <a:spcBef>
                <a:spcPts val="600"/>
              </a:spcBef>
              <a:spcAft>
                <a:spcPts val="0"/>
              </a:spcAft>
              <a:buClr>
                <a:schemeClr val="accent1"/>
              </a:buClr>
              <a:buFont typeface="Wingdings" panose="05000000000000000000" pitchFamily="2" charset="2"/>
              <a:buChar char="§"/>
              <a:tabLst>
                <a:tab pos="301752" algn="l"/>
              </a:tabLst>
              <a:defRPr/>
            </a:pPr>
            <a:r>
              <a:rPr lang="en-US" b="1" dirty="0" smtClean="0">
                <a:solidFill>
                  <a:schemeClr val="accent1"/>
                </a:solidFill>
              </a:rPr>
              <a:t>Risk Mitigation</a:t>
            </a:r>
          </a:p>
          <a:p>
            <a:pPr lvl="2" eaLnBrk="1" hangingPunct="1">
              <a:spcBef>
                <a:spcPts val="600"/>
              </a:spcBef>
              <a:spcAft>
                <a:spcPts val="0"/>
              </a:spcAft>
              <a:buClr>
                <a:schemeClr val="accent1"/>
              </a:buClr>
              <a:tabLst>
                <a:tab pos="301752" algn="l"/>
              </a:tabLst>
              <a:defRPr/>
            </a:pPr>
            <a:r>
              <a:rPr lang="en-US" sz="2200" dirty="0" smtClean="0"/>
              <a:t>Prevention of catastrophic losses </a:t>
            </a:r>
            <a:r>
              <a:rPr lang="en-US" sz="2200" dirty="0"/>
              <a:t>to one of the company’s largest, unprotected </a:t>
            </a:r>
            <a:r>
              <a:rPr lang="en-US" sz="2200" dirty="0" smtClean="0"/>
              <a:t>assets</a:t>
            </a:r>
          </a:p>
          <a:p>
            <a:pPr lvl="2" eaLnBrk="1" hangingPunct="1">
              <a:spcBef>
                <a:spcPts val="600"/>
              </a:spcBef>
              <a:spcAft>
                <a:spcPts val="0"/>
              </a:spcAft>
              <a:buClr>
                <a:schemeClr val="accent1"/>
              </a:buClr>
              <a:tabLst>
                <a:tab pos="301752" algn="l"/>
              </a:tabLst>
              <a:defRPr/>
            </a:pPr>
            <a:r>
              <a:rPr lang="en-US" sz="2200" dirty="0" smtClean="0"/>
              <a:t>Credit management tool</a:t>
            </a:r>
            <a:endParaRPr lang="en-US" dirty="0" smtClean="0"/>
          </a:p>
          <a:p>
            <a:pPr marL="347472" indent="-347472" eaLnBrk="1" hangingPunct="1">
              <a:spcBef>
                <a:spcPts val="600"/>
              </a:spcBef>
              <a:spcAft>
                <a:spcPts val="0"/>
              </a:spcAft>
              <a:buClr>
                <a:schemeClr val="accent1"/>
              </a:buClr>
              <a:buFont typeface="Wingdings" pitchFamily="2" charset="2"/>
              <a:buChar char="§"/>
              <a:tabLst>
                <a:tab pos="301752" algn="l"/>
              </a:tabLst>
              <a:defRPr/>
            </a:pPr>
            <a:r>
              <a:rPr lang="en-US" b="1" dirty="0" smtClean="0">
                <a:solidFill>
                  <a:schemeClr val="accent1"/>
                </a:solidFill>
              </a:rPr>
              <a:t>Competitiveness/Marketing</a:t>
            </a:r>
          </a:p>
          <a:p>
            <a:pPr lvl="2" eaLnBrk="1" hangingPunct="1">
              <a:spcBef>
                <a:spcPts val="600"/>
              </a:spcBef>
              <a:spcAft>
                <a:spcPts val="0"/>
              </a:spcAft>
              <a:buClr>
                <a:schemeClr val="accent1"/>
              </a:buClr>
              <a:tabLst>
                <a:tab pos="301752" algn="l"/>
              </a:tabLst>
              <a:defRPr/>
            </a:pPr>
            <a:r>
              <a:rPr lang="en-US" sz="2200" dirty="0" smtClean="0"/>
              <a:t>Growth </a:t>
            </a:r>
            <a:r>
              <a:rPr lang="en-US" sz="2200" dirty="0"/>
              <a:t>of Existing </a:t>
            </a:r>
            <a:r>
              <a:rPr lang="en-US" sz="2200" dirty="0" smtClean="0"/>
              <a:t>Accounts</a:t>
            </a:r>
          </a:p>
          <a:p>
            <a:pPr lvl="2" eaLnBrk="1" hangingPunct="1">
              <a:spcBef>
                <a:spcPts val="600"/>
              </a:spcBef>
              <a:spcAft>
                <a:spcPts val="0"/>
              </a:spcAft>
              <a:buClr>
                <a:schemeClr val="accent1"/>
              </a:buClr>
              <a:tabLst>
                <a:tab pos="301752" algn="l"/>
              </a:tabLst>
              <a:defRPr/>
            </a:pPr>
            <a:r>
              <a:rPr lang="en-US" sz="2200" dirty="0" smtClean="0"/>
              <a:t>New </a:t>
            </a:r>
            <a:r>
              <a:rPr lang="en-US" sz="2200" dirty="0"/>
              <a:t>Market </a:t>
            </a:r>
            <a:r>
              <a:rPr lang="en-US" sz="2200" dirty="0" smtClean="0"/>
              <a:t>Penetration</a:t>
            </a:r>
            <a:endParaRPr lang="en-US" dirty="0" smtClean="0"/>
          </a:p>
          <a:p>
            <a:pPr marL="347472" lvl="4" indent="-347472" eaLnBrk="1" hangingPunct="1">
              <a:spcBef>
                <a:spcPts val="600"/>
              </a:spcBef>
              <a:spcAft>
                <a:spcPts val="0"/>
              </a:spcAft>
              <a:buClr>
                <a:schemeClr val="accent1"/>
              </a:buClr>
              <a:buFont typeface="Wingdings" pitchFamily="2" charset="2"/>
              <a:buChar char="§"/>
              <a:tabLst>
                <a:tab pos="301752" algn="l"/>
              </a:tabLst>
              <a:defRPr/>
            </a:pPr>
            <a:r>
              <a:rPr lang="en-US" sz="2800" b="1" dirty="0">
                <a:solidFill>
                  <a:schemeClr val="accent1"/>
                </a:solidFill>
                <a:cs typeface="ＭＳ Ｐゴシック" pitchFamily="-84" charset="-128"/>
              </a:rPr>
              <a:t>Utilization of A/R as an Asset</a:t>
            </a:r>
          </a:p>
          <a:p>
            <a:pPr lvl="2" eaLnBrk="1" hangingPunct="1">
              <a:spcBef>
                <a:spcPts val="600"/>
              </a:spcBef>
              <a:spcAft>
                <a:spcPts val="0"/>
              </a:spcAft>
              <a:buClr>
                <a:srgbClr val="3F80A8"/>
              </a:buClr>
              <a:tabLst>
                <a:tab pos="301752" algn="l"/>
              </a:tabLst>
              <a:defRPr/>
            </a:pPr>
            <a:r>
              <a:rPr lang="en-US" sz="2200" dirty="0" smtClean="0"/>
              <a:t>Borrowing against foreign receivables</a:t>
            </a:r>
          </a:p>
          <a:p>
            <a:pPr lvl="2" eaLnBrk="1" hangingPunct="1">
              <a:spcBef>
                <a:spcPts val="600"/>
              </a:spcBef>
              <a:spcAft>
                <a:spcPts val="0"/>
              </a:spcAft>
              <a:buClr>
                <a:srgbClr val="3F80A8"/>
              </a:buClr>
              <a:tabLst>
                <a:tab pos="301752" algn="l"/>
              </a:tabLst>
              <a:defRPr/>
            </a:pPr>
            <a:r>
              <a:rPr lang="en-US" sz="2200" dirty="0" smtClean="0"/>
              <a:t>Lower borrowing costs</a:t>
            </a:r>
          </a:p>
          <a:p>
            <a:pPr lvl="2" eaLnBrk="1" hangingPunct="1">
              <a:spcBef>
                <a:spcPts val="600"/>
              </a:spcBef>
              <a:spcAft>
                <a:spcPts val="0"/>
              </a:spcAft>
              <a:buClr>
                <a:srgbClr val="3F80A8"/>
              </a:buClr>
              <a:tabLst>
                <a:tab pos="301752" algn="l"/>
              </a:tabLst>
              <a:defRPr/>
            </a:pPr>
            <a:r>
              <a:rPr lang="en-US" sz="2200" dirty="0" smtClean="0"/>
              <a:t>Frees up working capital and accelerates cash flow</a:t>
            </a:r>
          </a:p>
        </p:txBody>
      </p:sp>
      <p:graphicFrame>
        <p:nvGraphicFramePr>
          <p:cNvPr id="3076" name="Chart 1"/>
          <p:cNvGraphicFramePr>
            <a:graphicFrameLocks/>
          </p:cNvGraphicFramePr>
          <p:nvPr/>
        </p:nvGraphicFramePr>
        <p:xfrm>
          <a:off x="5621868" y="1320800"/>
          <a:ext cx="8263467" cy="4165600"/>
        </p:xfrm>
        <a:graphic>
          <a:graphicData uri="http://schemas.openxmlformats.org/presentationml/2006/ole">
            <mc:AlternateContent xmlns:mc="http://schemas.openxmlformats.org/markup-compatibility/2006">
              <mc:Choice xmlns:v="urn:schemas-microsoft-com:vml" Requires="v">
                <p:oleObj spid="_x0000_s1062" r:id="rId4" imgW="6194073" imgH="4163929" progId="Excel.Chart.8">
                  <p:embed/>
                </p:oleObj>
              </mc:Choice>
              <mc:Fallback>
                <p:oleObj r:id="rId4" imgW="6194073" imgH="416392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868" y="1320800"/>
                        <a:ext cx="82634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1280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p:cNvSpPr>
          <p:nvPr>
            <p:ph type="title"/>
          </p:nvPr>
        </p:nvSpPr>
        <p:spPr>
          <a:xfrm>
            <a:off x="230964" y="125447"/>
            <a:ext cx="11323583" cy="1325563"/>
          </a:xfrm>
        </p:spPr>
        <p:txBody>
          <a:bodyPr>
            <a:normAutofit fontScale="90000"/>
          </a:bodyPr>
          <a:lstStyle/>
          <a:p>
            <a:pPr algn="ctr" eaLnBrk="1" hangingPunct="1"/>
            <a:r>
              <a:rPr lang="en-US" altLang="en-US" sz="3600" b="1" dirty="0" smtClean="0">
                <a:solidFill>
                  <a:srgbClr val="D64C28"/>
                </a:solidFill>
              </a:rPr>
              <a:t>There’s A Reason Big Company’s Use It!  </a:t>
            </a:r>
            <a:br>
              <a:rPr lang="en-US" altLang="en-US" sz="3600" b="1" dirty="0" smtClean="0">
                <a:solidFill>
                  <a:srgbClr val="D64C28"/>
                </a:solidFill>
              </a:rPr>
            </a:br>
            <a:r>
              <a:rPr lang="en-US" altLang="en-US" sz="3600" b="1" dirty="0" smtClean="0">
                <a:solidFill>
                  <a:srgbClr val="D64C28"/>
                </a:solidFill>
              </a:rPr>
              <a:t>What do the companies below have in common?</a:t>
            </a:r>
            <a:br>
              <a:rPr lang="en-US" altLang="en-US" sz="3600" b="1" dirty="0" smtClean="0">
                <a:solidFill>
                  <a:srgbClr val="D64C28"/>
                </a:solidFill>
              </a:rPr>
            </a:br>
            <a:r>
              <a:rPr lang="en-US" altLang="en-US" sz="2900" b="1" dirty="0" smtClean="0">
                <a:solidFill>
                  <a:schemeClr val="accent1">
                    <a:lumMod val="75000"/>
                  </a:schemeClr>
                </a:solidFill>
              </a:rPr>
              <a:t>What will also surprise you is how many small companies use it as well!</a:t>
            </a:r>
          </a:p>
        </p:txBody>
      </p:sp>
      <p:pic>
        <p:nvPicPr>
          <p:cNvPr id="90122" name="Picture 10" descr="Bruno's Supermarke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406" y="2028983"/>
            <a:ext cx="17335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12" descr="General Motor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0455" y="3648510"/>
            <a:ext cx="731441" cy="73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901" y="2822625"/>
            <a:ext cx="1420058" cy="5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15" descr="log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7930" y="2897705"/>
            <a:ext cx="12192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17" descr="U-Haul moving truc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228" y="2875248"/>
            <a:ext cx="24119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1" name="Picture 19" descr="Mrs. Fields Cookie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720" y="4881973"/>
            <a:ext cx="1762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Eddie Bau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1239" y="3424239"/>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3" descr="Eddie Bau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1239" y="3424239"/>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6" name="Picture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4813" y="2206154"/>
            <a:ext cx="30194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38" name="Picture 26" descr="Crabtree &amp; Evelyn LOND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85007" y="3941130"/>
            <a:ext cx="2609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0" name="Picture 28" descr="atm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7066" y="1659790"/>
            <a:ext cx="24765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1" name="Picture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8682" y="1703204"/>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2" name="Picture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6053" y="3971484"/>
            <a:ext cx="15335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5" name="Picture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67537" y="3728145"/>
            <a:ext cx="2076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7" name="Picture 35" descr="logo1">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86245" y="2530536"/>
            <a:ext cx="2114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48" name="Picture 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86800" y="4362352"/>
            <a:ext cx="7143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2" name="Picture 40" descr="Eastman Kodak Company logo">
            <a:hlinkClick r:id="rId23" tooltip="Eastman Kodak Company logo"/>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69087" y="4548170"/>
            <a:ext cx="2190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4" name="Picture 42" descr="Houghton Mifflin Harcourt">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76020" y="2758604"/>
            <a:ext cx="1104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6" name="Picture 44" descr="Beechcraft: Corporate Ho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73833" y="1772491"/>
            <a:ext cx="1733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8" name="Picture 46" descr="Circuit City logo.svg">
            <a:hlinkClick r:id="rId28"/>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9512" y="2566095"/>
            <a:ext cx="978896" cy="9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AutoShape 48" descr="2Q=="/>
          <p:cNvSpPr>
            <a:spLocks noChangeAspect="1" noChangeArrowheads="1"/>
          </p:cNvSpPr>
          <p:nvPr/>
        </p:nvSpPr>
        <p:spPr bwMode="auto">
          <a:xfrm>
            <a:off x="5376864" y="3162300"/>
            <a:ext cx="1438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US" altLang="en-US">
              <a:solidFill>
                <a:prstClr val="black"/>
              </a:solidFill>
            </a:endParaRPr>
          </a:p>
        </p:txBody>
      </p:sp>
      <p:sp>
        <p:nvSpPr>
          <p:cNvPr id="3098" name="AutoShape 50" descr="2Q=="/>
          <p:cNvSpPr>
            <a:spLocks noChangeAspect="1" noChangeArrowheads="1"/>
          </p:cNvSpPr>
          <p:nvPr/>
        </p:nvSpPr>
        <p:spPr bwMode="auto">
          <a:xfrm>
            <a:off x="5376864" y="3162300"/>
            <a:ext cx="1438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US" altLang="en-US">
              <a:solidFill>
                <a:prstClr val="black"/>
              </a:solidFill>
            </a:endParaRPr>
          </a:p>
        </p:txBody>
      </p:sp>
      <p:pic>
        <p:nvPicPr>
          <p:cNvPr id="90163" name="Picture 5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73853" y="5997013"/>
            <a:ext cx="1438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64" name="Picture 5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78135" y="4751643"/>
            <a:ext cx="1776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1" name="AutoShape 54" descr="Z"/>
          <p:cNvSpPr>
            <a:spLocks noChangeAspect="1" noChangeArrowheads="1"/>
          </p:cNvSpPr>
          <p:nvPr/>
        </p:nvSpPr>
        <p:spPr bwMode="auto">
          <a:xfrm>
            <a:off x="5486400" y="2762250"/>
            <a:ext cx="1219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US" altLang="en-US">
              <a:solidFill>
                <a:prstClr val="black"/>
              </a:solidFill>
            </a:endParaRPr>
          </a:p>
        </p:txBody>
      </p:sp>
      <p:pic>
        <p:nvPicPr>
          <p:cNvPr id="90167" name="Picture 5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1840" y="3967573"/>
            <a:ext cx="835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69" name="Picture 57" descr="Marcal Small Steps">
            <a:hlinkClick r:id="rId33" tooltip="Marcal Small Steps"/>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836192" y="5720492"/>
            <a:ext cx="1536046" cy="85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71" name="Picture 59" descr="Hostess Brands LLC logo.jpg">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49982" y="5132270"/>
            <a:ext cx="1714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AutoShape 61" descr="2Q=="/>
          <p:cNvSpPr>
            <a:spLocks noChangeAspect="1" noChangeArrowheads="1"/>
          </p:cNvSpPr>
          <p:nvPr/>
        </p:nvSpPr>
        <p:spPr bwMode="auto">
          <a:xfrm>
            <a:off x="5376864" y="3114675"/>
            <a:ext cx="14382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US" altLang="en-US">
              <a:solidFill>
                <a:prstClr val="black"/>
              </a:solidFill>
            </a:endParaRPr>
          </a:p>
        </p:txBody>
      </p:sp>
      <p:sp>
        <p:nvSpPr>
          <p:cNvPr id="3106" name="AutoShape 63" descr="2Q=="/>
          <p:cNvSpPr>
            <a:spLocks noChangeAspect="1" noChangeArrowheads="1"/>
          </p:cNvSpPr>
          <p:nvPr/>
        </p:nvSpPr>
        <p:spPr bwMode="auto">
          <a:xfrm>
            <a:off x="5376864" y="3114675"/>
            <a:ext cx="14382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US" altLang="en-US">
              <a:solidFill>
                <a:prstClr val="black"/>
              </a:solidFill>
            </a:endParaRPr>
          </a:p>
        </p:txBody>
      </p:sp>
      <p:pic>
        <p:nvPicPr>
          <p:cNvPr id="90176" name="Picture 6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33231" y="2228321"/>
            <a:ext cx="14382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78" name="Picture 66" descr="CompUSA logo.svg">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156716" y="6165710"/>
            <a:ext cx="2095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80" name="Picture 68" descr="Lehman Brothers">
            <a:hlinkClick r:id="rId40" tooltip="Lehman Brothers"/>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121503" y="1869626"/>
            <a:ext cx="23812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82" name="Picture 70" descr="Linens n' Things logo">
            <a:hlinkClick r:id="rId42" tooltip="Linens n' Things logo"/>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376713" y="5387076"/>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1" name="AutoShape 72" descr="Z"/>
          <p:cNvSpPr>
            <a:spLocks noChangeAspect="1" noChangeArrowheads="1"/>
          </p:cNvSpPr>
          <p:nvPr/>
        </p:nvSpPr>
        <p:spPr bwMode="auto">
          <a:xfrm>
            <a:off x="5376864" y="2914650"/>
            <a:ext cx="14382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ea typeface="ＭＳ Ｐゴシック" pitchFamily="34" charset="-128"/>
              </a:defRPr>
            </a:lvl1pPr>
            <a:lvl2pPr marL="742950" indent="-285750">
              <a:defRPr b="1">
                <a:solidFill>
                  <a:schemeClr val="tx1"/>
                </a:solidFill>
                <a:latin typeface="Arial" pitchFamily="34" charset="0"/>
                <a:ea typeface="ＭＳ Ｐゴシック" pitchFamily="34" charset="-128"/>
              </a:defRPr>
            </a:lvl2pPr>
            <a:lvl3pPr marL="1143000" indent="-228600">
              <a:defRPr b="1">
                <a:solidFill>
                  <a:schemeClr val="tx1"/>
                </a:solidFill>
                <a:latin typeface="Arial" pitchFamily="34" charset="0"/>
                <a:ea typeface="ＭＳ Ｐゴシック" pitchFamily="34" charset="-128"/>
              </a:defRPr>
            </a:lvl3pPr>
            <a:lvl4pPr marL="1600200" indent="-228600">
              <a:defRPr b="1">
                <a:solidFill>
                  <a:schemeClr val="tx1"/>
                </a:solidFill>
                <a:latin typeface="Arial" pitchFamily="34" charset="0"/>
                <a:ea typeface="ＭＳ Ｐゴシック" pitchFamily="34" charset="-128"/>
              </a:defRPr>
            </a:lvl4pPr>
            <a:lvl5pPr marL="2057400" indent="-228600">
              <a:defRPr b="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endParaRPr lang="en-US" altLang="en-US">
              <a:solidFill>
                <a:prstClr val="black"/>
              </a:solidFill>
            </a:endParaRPr>
          </a:p>
        </p:txBody>
      </p:sp>
      <p:pic>
        <p:nvPicPr>
          <p:cNvPr id="90185" name="Picture 7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75034" y="4816488"/>
            <a:ext cx="1013206" cy="72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023156" y="3846733"/>
            <a:ext cx="1001386" cy="1001386"/>
          </a:xfrm>
          <a:prstGeom prst="rect">
            <a:avLst/>
          </a:prstGeom>
        </p:spPr>
      </p:pic>
      <p:pic>
        <p:nvPicPr>
          <p:cNvPr id="3" name="Picture 2"/>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505820" y="2805802"/>
            <a:ext cx="708263" cy="708263"/>
          </a:xfrm>
          <a:prstGeom prst="rect">
            <a:avLst/>
          </a:prstGeom>
        </p:spPr>
      </p:pic>
      <p:pic>
        <p:nvPicPr>
          <p:cNvPr id="4" name="Picture 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4289693" y="4295468"/>
            <a:ext cx="1294714" cy="649399"/>
          </a:xfrm>
          <a:prstGeom prst="rect">
            <a:avLst/>
          </a:prstGeom>
        </p:spPr>
      </p:pic>
      <p:pic>
        <p:nvPicPr>
          <p:cNvPr id="5" name="Picture 4"/>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280678" y="2678142"/>
            <a:ext cx="557212" cy="557212"/>
          </a:xfrm>
          <a:prstGeom prst="rect">
            <a:avLst/>
          </a:prstGeom>
        </p:spPr>
      </p:pic>
      <p:pic>
        <p:nvPicPr>
          <p:cNvPr id="6" name="Picture 5"/>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4204466" y="2910995"/>
            <a:ext cx="1172247" cy="1166386"/>
          </a:xfrm>
          <a:prstGeom prst="rect">
            <a:avLst/>
          </a:prstGeom>
        </p:spPr>
      </p:pic>
      <p:pic>
        <p:nvPicPr>
          <p:cNvPr id="7" name="Picture 6"/>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305807" y="1664971"/>
            <a:ext cx="991365" cy="862487"/>
          </a:xfrm>
          <a:prstGeom prst="rect">
            <a:avLst/>
          </a:prstGeom>
        </p:spPr>
      </p:pic>
      <p:pic>
        <p:nvPicPr>
          <p:cNvPr id="9" name="Picture 8"/>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34303" y="5973527"/>
            <a:ext cx="2339773" cy="562094"/>
          </a:xfrm>
          <a:prstGeom prst="rect">
            <a:avLst/>
          </a:prstGeom>
        </p:spPr>
      </p:pic>
      <p:pic>
        <p:nvPicPr>
          <p:cNvPr id="10" name="Picture 9"/>
          <p:cNvPicPr>
            <a:picLocks noChangeAspect="1"/>
          </p:cNvPicPr>
          <p:nvPr/>
        </p:nvPicPr>
        <p:blipFill rotWithShape="1">
          <a:blip r:embed="rId52">
            <a:extLst>
              <a:ext uri="{28A0092B-C50C-407E-A947-70E740481C1C}">
                <a14:useLocalDpi xmlns:a14="http://schemas.microsoft.com/office/drawing/2010/main" val="0"/>
              </a:ext>
            </a:extLst>
          </a:blip>
          <a:srcRect r="4492" b="64078"/>
          <a:stretch/>
        </p:blipFill>
        <p:spPr>
          <a:xfrm>
            <a:off x="8423792" y="2220207"/>
            <a:ext cx="2519483" cy="640647"/>
          </a:xfrm>
          <a:prstGeom prst="rect">
            <a:avLst/>
          </a:prstGeom>
        </p:spPr>
      </p:pic>
      <p:pic>
        <p:nvPicPr>
          <p:cNvPr id="11" name="Picture 10"/>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9698940" y="3032149"/>
            <a:ext cx="883337" cy="700245"/>
          </a:xfrm>
          <a:prstGeom prst="rect">
            <a:avLst/>
          </a:prstGeom>
        </p:spPr>
      </p:pic>
      <p:sp>
        <p:nvSpPr>
          <p:cNvPr id="8" name="Rectangle 7"/>
          <p:cNvSpPr/>
          <p:nvPr/>
        </p:nvSpPr>
        <p:spPr>
          <a:xfrm>
            <a:off x="-5976" y="6819300"/>
            <a:ext cx="12192000" cy="62603"/>
          </a:xfrm>
          <a:prstGeom prst="rect">
            <a:avLst/>
          </a:prstGeom>
          <a:pattFill prst="dkUpDiag">
            <a:fgClr>
              <a:srgbClr val="31315B"/>
            </a:fgClr>
            <a:bgClr>
              <a:srgbClr val="3B58A5"/>
            </a:bgClr>
          </a:pattFill>
          <a:ln cap="flat" cmpd="dbl">
            <a:noFill/>
            <a:miter lim="800000"/>
          </a:ln>
          <a:effectLst>
            <a:outerShdw blurRad="50800" dist="50800" dir="5400000" algn="ctr" rotWithShape="0">
              <a:srgbClr val="31315B"/>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0" name="Picture 49"/>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1251090" y="5791478"/>
            <a:ext cx="830488" cy="959357"/>
          </a:xfrm>
          <a:prstGeom prst="rect">
            <a:avLst/>
          </a:prstGeom>
        </p:spPr>
      </p:pic>
    </p:spTree>
    <p:extLst>
      <p:ext uri="{BB962C8B-B14F-4D97-AF65-F5344CB8AC3E}">
        <p14:creationId xmlns:p14="http://schemas.microsoft.com/office/powerpoint/2010/main" val="31669600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90164"/>
                                        </p:tgtEl>
                                        <p:attrNameLst>
                                          <p:attrName>style.visibility</p:attrName>
                                        </p:attrNameLst>
                                      </p:cBhvr>
                                      <p:to>
                                        <p:strVal val="visible"/>
                                      </p:to>
                                    </p:set>
                                    <p:animEffect transition="in" filter="fade">
                                      <p:cBhvr>
                                        <p:cTn id="7" dur="1000"/>
                                        <p:tgtEl>
                                          <p:spTgt spid="90164"/>
                                        </p:tgtEl>
                                      </p:cBhvr>
                                    </p:animEffect>
                                    <p:anim calcmode="lin" valueType="num">
                                      <p:cBhvr>
                                        <p:cTn id="8" dur="1000" fill="hold"/>
                                        <p:tgtEl>
                                          <p:spTgt spid="90164"/>
                                        </p:tgtEl>
                                        <p:attrNameLst>
                                          <p:attrName>ppt_x</p:attrName>
                                        </p:attrNameLst>
                                      </p:cBhvr>
                                      <p:tavLst>
                                        <p:tav tm="0">
                                          <p:val>
                                            <p:strVal val="#ppt_x"/>
                                          </p:val>
                                        </p:tav>
                                        <p:tav tm="100000">
                                          <p:val>
                                            <p:strVal val="#ppt_x"/>
                                          </p:val>
                                        </p:tav>
                                      </p:tavLst>
                                    </p:anim>
                                    <p:anim calcmode="lin" valueType="num">
                                      <p:cBhvr>
                                        <p:cTn id="9" dur="900" decel="100000" fill="hold"/>
                                        <p:tgtEl>
                                          <p:spTgt spid="9016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016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53" presetClass="entr" presetSubtype="0" fill="hold" nodeType="afterEffect">
                                  <p:stCondLst>
                                    <p:cond delay="0"/>
                                  </p:stCondLst>
                                  <p:childTnLst>
                                    <p:set>
                                      <p:cBhvr>
                                        <p:cTn id="13" dur="1" fill="hold">
                                          <p:stCondLst>
                                            <p:cond delay="0"/>
                                          </p:stCondLst>
                                        </p:cTn>
                                        <p:tgtEl>
                                          <p:spTgt spid="90131"/>
                                        </p:tgtEl>
                                        <p:attrNameLst>
                                          <p:attrName>style.visibility</p:attrName>
                                        </p:attrNameLst>
                                      </p:cBhvr>
                                      <p:to>
                                        <p:strVal val="visible"/>
                                      </p:to>
                                    </p:set>
                                    <p:anim calcmode="lin" valueType="num">
                                      <p:cBhvr>
                                        <p:cTn id="14" dur="500" fill="hold"/>
                                        <p:tgtEl>
                                          <p:spTgt spid="90131"/>
                                        </p:tgtEl>
                                        <p:attrNameLst>
                                          <p:attrName>ppt_w</p:attrName>
                                        </p:attrNameLst>
                                      </p:cBhvr>
                                      <p:tavLst>
                                        <p:tav tm="0">
                                          <p:val>
                                            <p:fltVal val="0"/>
                                          </p:val>
                                        </p:tav>
                                        <p:tav tm="100000">
                                          <p:val>
                                            <p:strVal val="#ppt_w"/>
                                          </p:val>
                                        </p:tav>
                                      </p:tavLst>
                                    </p:anim>
                                    <p:anim calcmode="lin" valueType="num">
                                      <p:cBhvr>
                                        <p:cTn id="15" dur="500" fill="hold"/>
                                        <p:tgtEl>
                                          <p:spTgt spid="90131"/>
                                        </p:tgtEl>
                                        <p:attrNameLst>
                                          <p:attrName>ppt_h</p:attrName>
                                        </p:attrNameLst>
                                      </p:cBhvr>
                                      <p:tavLst>
                                        <p:tav tm="0">
                                          <p:val>
                                            <p:fltVal val="0"/>
                                          </p:val>
                                        </p:tav>
                                        <p:tav tm="100000">
                                          <p:val>
                                            <p:strVal val="#ppt_h"/>
                                          </p:val>
                                        </p:tav>
                                      </p:tavLst>
                                    </p:anim>
                                    <p:animEffect transition="in" filter="fade">
                                      <p:cBhvr>
                                        <p:cTn id="16" dur="500"/>
                                        <p:tgtEl>
                                          <p:spTgt spid="90131"/>
                                        </p:tgtEl>
                                      </p:cBhvr>
                                    </p:animEffect>
                                  </p:childTnLst>
                                </p:cTn>
                              </p:par>
                            </p:childTnLst>
                          </p:cTn>
                        </p:par>
                        <p:par>
                          <p:cTn id="17" fill="hold" nodeType="afterGroup">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90158"/>
                                        </p:tgtEl>
                                        <p:attrNameLst>
                                          <p:attrName>style.visibility</p:attrName>
                                        </p:attrNameLst>
                                      </p:cBhvr>
                                      <p:to>
                                        <p:strVal val="visible"/>
                                      </p:to>
                                    </p:set>
                                    <p:anim calcmode="lin" valueType="num">
                                      <p:cBhvr>
                                        <p:cTn id="20" dur="500" fill="hold"/>
                                        <p:tgtEl>
                                          <p:spTgt spid="90158"/>
                                        </p:tgtEl>
                                        <p:attrNameLst>
                                          <p:attrName>ppt_w</p:attrName>
                                        </p:attrNameLst>
                                      </p:cBhvr>
                                      <p:tavLst>
                                        <p:tav tm="0">
                                          <p:val>
                                            <p:fltVal val="0"/>
                                          </p:val>
                                        </p:tav>
                                        <p:tav tm="100000">
                                          <p:val>
                                            <p:strVal val="#ppt_w"/>
                                          </p:val>
                                        </p:tav>
                                      </p:tavLst>
                                    </p:anim>
                                    <p:anim calcmode="lin" valueType="num">
                                      <p:cBhvr>
                                        <p:cTn id="21" dur="500" fill="hold"/>
                                        <p:tgtEl>
                                          <p:spTgt spid="90158"/>
                                        </p:tgtEl>
                                        <p:attrNameLst>
                                          <p:attrName>ppt_h</p:attrName>
                                        </p:attrNameLst>
                                      </p:cBhvr>
                                      <p:tavLst>
                                        <p:tav tm="0">
                                          <p:val>
                                            <p:fltVal val="0"/>
                                          </p:val>
                                        </p:tav>
                                        <p:tav tm="100000">
                                          <p:val>
                                            <p:strVal val="#ppt_h"/>
                                          </p:val>
                                        </p:tav>
                                      </p:tavLst>
                                    </p:anim>
                                    <p:anim calcmode="lin" valueType="num">
                                      <p:cBhvr>
                                        <p:cTn id="22" dur="500" fill="hold"/>
                                        <p:tgtEl>
                                          <p:spTgt spid="90158"/>
                                        </p:tgtEl>
                                        <p:attrNameLst>
                                          <p:attrName>style.rotation</p:attrName>
                                        </p:attrNameLst>
                                      </p:cBhvr>
                                      <p:tavLst>
                                        <p:tav tm="0">
                                          <p:val>
                                            <p:fltVal val="360"/>
                                          </p:val>
                                        </p:tav>
                                        <p:tav tm="100000">
                                          <p:val>
                                            <p:fltVal val="0"/>
                                          </p:val>
                                        </p:tav>
                                      </p:tavLst>
                                    </p:anim>
                                    <p:animEffect transition="in" filter="fade">
                                      <p:cBhvr>
                                        <p:cTn id="23" dur="500"/>
                                        <p:tgtEl>
                                          <p:spTgt spid="90158"/>
                                        </p:tgtEl>
                                      </p:cBhvr>
                                    </p:animEffect>
                                  </p:childTnLst>
                                </p:cTn>
                              </p:par>
                            </p:childTnLst>
                          </p:cTn>
                        </p:par>
                        <p:par>
                          <p:cTn id="24" fill="hold" nodeType="afterGroup">
                            <p:stCondLst>
                              <p:cond delay="2000"/>
                            </p:stCondLst>
                            <p:childTnLst>
                              <p:par>
                                <p:cTn id="25" presetID="34" presetClass="entr" presetSubtype="0" fill="hold" nodeType="afterEffect">
                                  <p:stCondLst>
                                    <p:cond delay="0"/>
                                  </p:stCondLst>
                                  <p:childTnLst>
                                    <p:set>
                                      <p:cBhvr>
                                        <p:cTn id="26" dur="1" fill="hold">
                                          <p:stCondLst>
                                            <p:cond delay="0"/>
                                          </p:stCondLst>
                                        </p:cTn>
                                        <p:tgtEl>
                                          <p:spTgt spid="90169"/>
                                        </p:tgtEl>
                                        <p:attrNameLst>
                                          <p:attrName>style.visibility</p:attrName>
                                        </p:attrNameLst>
                                      </p:cBhvr>
                                      <p:to>
                                        <p:strVal val="visible"/>
                                      </p:to>
                                    </p:set>
                                    <p:anim from="(-#ppt_w/2)" to="(#ppt_x)" calcmode="lin" valueType="num">
                                      <p:cBhvr>
                                        <p:cTn id="27" dur="600" fill="hold">
                                          <p:stCondLst>
                                            <p:cond delay="0"/>
                                          </p:stCondLst>
                                        </p:cTn>
                                        <p:tgtEl>
                                          <p:spTgt spid="90169"/>
                                        </p:tgtEl>
                                        <p:attrNameLst>
                                          <p:attrName>ppt_x</p:attrName>
                                        </p:attrNameLst>
                                      </p:cBhvr>
                                    </p:anim>
                                    <p:anim from="0" to="-1.0" calcmode="lin" valueType="num">
                                      <p:cBhvr>
                                        <p:cTn id="28" dur="200" decel="50000" autoRev="1" fill="hold">
                                          <p:stCondLst>
                                            <p:cond delay="600"/>
                                          </p:stCondLst>
                                        </p:cTn>
                                        <p:tgtEl>
                                          <p:spTgt spid="90169"/>
                                        </p:tgtEl>
                                        <p:attrNameLst>
                                          <p:attrName>xshear</p:attrName>
                                        </p:attrNameLst>
                                      </p:cBhvr>
                                    </p:anim>
                                    <p:animScale>
                                      <p:cBhvr>
                                        <p:cTn id="29" dur="200" decel="100000" autoRev="1" fill="hold">
                                          <p:stCondLst>
                                            <p:cond delay="600"/>
                                          </p:stCondLst>
                                        </p:cTn>
                                        <p:tgtEl>
                                          <p:spTgt spid="90169"/>
                                        </p:tgtEl>
                                      </p:cBhvr>
                                      <p:from x="100000" y="100000"/>
                                      <p:to x="80000" y="100000"/>
                                    </p:animScale>
                                    <p:anim by="(#ppt_h/3+#ppt_w*0.1)" calcmode="lin" valueType="num">
                                      <p:cBhvr additive="sum">
                                        <p:cTn id="30" dur="200" decel="100000" autoRev="1" fill="hold">
                                          <p:stCondLst>
                                            <p:cond delay="600"/>
                                          </p:stCondLst>
                                        </p:cTn>
                                        <p:tgtEl>
                                          <p:spTgt spid="90169"/>
                                        </p:tgtEl>
                                        <p:attrNameLst>
                                          <p:attrName>ppt_x</p:attrName>
                                        </p:attrNameLst>
                                      </p:cBhvr>
                                    </p:anim>
                                  </p:childTnLst>
                                </p:cTn>
                              </p:par>
                            </p:childTnLst>
                          </p:cTn>
                        </p:par>
                        <p:par>
                          <p:cTn id="31" fill="hold" nodeType="afterGroup">
                            <p:stCondLst>
                              <p:cond delay="3000"/>
                            </p:stCondLst>
                            <p:childTnLst>
                              <p:par>
                                <p:cTn id="32" presetID="25" presetClass="entr" presetSubtype="0" fill="hold" nodeType="afterEffect">
                                  <p:stCondLst>
                                    <p:cond delay="0"/>
                                  </p:stCondLst>
                                  <p:childTnLst>
                                    <p:set>
                                      <p:cBhvr>
                                        <p:cTn id="33" dur="1" fill="hold">
                                          <p:stCondLst>
                                            <p:cond delay="0"/>
                                          </p:stCondLst>
                                        </p:cTn>
                                        <p:tgtEl>
                                          <p:spTgt spid="90136"/>
                                        </p:tgtEl>
                                        <p:attrNameLst>
                                          <p:attrName>style.visibility</p:attrName>
                                        </p:attrNameLst>
                                      </p:cBhvr>
                                      <p:to>
                                        <p:strVal val="visible"/>
                                      </p:to>
                                    </p:set>
                                    <p:anim calcmode="lin" valueType="num">
                                      <p:cBhvr>
                                        <p:cTn id="34" dur="500" decel="50000" fill="hold">
                                          <p:stCondLst>
                                            <p:cond delay="0"/>
                                          </p:stCondLst>
                                        </p:cTn>
                                        <p:tgtEl>
                                          <p:spTgt spid="9013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9013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90136"/>
                                        </p:tgtEl>
                                        <p:attrNameLst>
                                          <p:attrName>ppt_w</p:attrName>
                                        </p:attrNameLst>
                                      </p:cBhvr>
                                      <p:tavLst>
                                        <p:tav tm="0">
                                          <p:val>
                                            <p:strVal val="#ppt_w*.05"/>
                                          </p:val>
                                        </p:tav>
                                        <p:tav tm="100000">
                                          <p:val>
                                            <p:strVal val="#ppt_w"/>
                                          </p:val>
                                        </p:tav>
                                      </p:tavLst>
                                    </p:anim>
                                    <p:anim calcmode="lin" valueType="num">
                                      <p:cBhvr>
                                        <p:cTn id="37" dur="1000" fill="hold"/>
                                        <p:tgtEl>
                                          <p:spTgt spid="9013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9013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9013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9013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90136"/>
                                        </p:tgtEl>
                                      </p:cBhvr>
                                    </p:animEffect>
                                  </p:childTnLst>
                                </p:cTn>
                              </p:par>
                            </p:childTnLst>
                          </p:cTn>
                        </p:par>
                        <p:par>
                          <p:cTn id="42" fill="hold" nodeType="afterGroup">
                            <p:stCondLst>
                              <p:cond delay="4000"/>
                            </p:stCondLst>
                            <p:childTnLst>
                              <p:par>
                                <p:cTn id="43" presetID="30" presetClass="entr" presetSubtype="0" fill="hold" nodeType="afterEffect">
                                  <p:stCondLst>
                                    <p:cond delay="0"/>
                                  </p:stCondLst>
                                  <p:childTnLst>
                                    <p:set>
                                      <p:cBhvr>
                                        <p:cTn id="44" dur="1" fill="hold">
                                          <p:stCondLst>
                                            <p:cond delay="0"/>
                                          </p:stCondLst>
                                        </p:cTn>
                                        <p:tgtEl>
                                          <p:spTgt spid="90176"/>
                                        </p:tgtEl>
                                        <p:attrNameLst>
                                          <p:attrName>style.visibility</p:attrName>
                                        </p:attrNameLst>
                                      </p:cBhvr>
                                      <p:to>
                                        <p:strVal val="visible"/>
                                      </p:to>
                                    </p:set>
                                    <p:animEffect transition="in" filter="fade">
                                      <p:cBhvr>
                                        <p:cTn id="45" dur="800" decel="100000"/>
                                        <p:tgtEl>
                                          <p:spTgt spid="90176"/>
                                        </p:tgtEl>
                                      </p:cBhvr>
                                    </p:animEffect>
                                    <p:anim calcmode="lin" valueType="num">
                                      <p:cBhvr>
                                        <p:cTn id="46" dur="800" decel="100000" fill="hold"/>
                                        <p:tgtEl>
                                          <p:spTgt spid="90176"/>
                                        </p:tgtEl>
                                        <p:attrNameLst>
                                          <p:attrName>style.rotation</p:attrName>
                                        </p:attrNameLst>
                                      </p:cBhvr>
                                      <p:tavLst>
                                        <p:tav tm="0">
                                          <p:val>
                                            <p:fltVal val="-90"/>
                                          </p:val>
                                        </p:tav>
                                        <p:tav tm="100000">
                                          <p:val>
                                            <p:fltVal val="0"/>
                                          </p:val>
                                        </p:tav>
                                      </p:tavLst>
                                    </p:anim>
                                    <p:anim calcmode="lin" valueType="num">
                                      <p:cBhvr>
                                        <p:cTn id="47" dur="800" decel="100000" fill="hold"/>
                                        <p:tgtEl>
                                          <p:spTgt spid="90176"/>
                                        </p:tgtEl>
                                        <p:attrNameLst>
                                          <p:attrName>ppt_x</p:attrName>
                                        </p:attrNameLst>
                                      </p:cBhvr>
                                      <p:tavLst>
                                        <p:tav tm="0">
                                          <p:val>
                                            <p:strVal val="#ppt_x+0.4"/>
                                          </p:val>
                                        </p:tav>
                                        <p:tav tm="100000">
                                          <p:val>
                                            <p:strVal val="#ppt_x-0.05"/>
                                          </p:val>
                                        </p:tav>
                                      </p:tavLst>
                                    </p:anim>
                                    <p:anim calcmode="lin" valueType="num">
                                      <p:cBhvr>
                                        <p:cTn id="48" dur="800" decel="100000" fill="hold"/>
                                        <p:tgtEl>
                                          <p:spTgt spid="90176"/>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90176"/>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90176"/>
                                        </p:tgtEl>
                                        <p:attrNameLst>
                                          <p:attrName>ppt_y</p:attrName>
                                        </p:attrNameLst>
                                      </p:cBhvr>
                                      <p:tavLst>
                                        <p:tav tm="0">
                                          <p:val>
                                            <p:strVal val="#ppt_y+0.1"/>
                                          </p:val>
                                        </p:tav>
                                        <p:tav tm="100000">
                                          <p:val>
                                            <p:strVal val="#ppt_y"/>
                                          </p:val>
                                        </p:tav>
                                      </p:tavLst>
                                    </p:anim>
                                  </p:childTnLst>
                                </p:cTn>
                              </p:par>
                            </p:childTnLst>
                          </p:cTn>
                        </p:par>
                        <p:par>
                          <p:cTn id="51" fill="hold" nodeType="afterGroup">
                            <p:stCondLst>
                              <p:cond delay="5000"/>
                            </p:stCondLst>
                            <p:childTnLst>
                              <p:par>
                                <p:cTn id="52" presetID="53" presetClass="entr" presetSubtype="0" fill="hold" nodeType="afterEffect">
                                  <p:stCondLst>
                                    <p:cond delay="0"/>
                                  </p:stCondLst>
                                  <p:childTnLst>
                                    <p:set>
                                      <p:cBhvr>
                                        <p:cTn id="53" dur="1" fill="hold">
                                          <p:stCondLst>
                                            <p:cond delay="0"/>
                                          </p:stCondLst>
                                        </p:cTn>
                                        <p:tgtEl>
                                          <p:spTgt spid="90124"/>
                                        </p:tgtEl>
                                        <p:attrNameLst>
                                          <p:attrName>style.visibility</p:attrName>
                                        </p:attrNameLst>
                                      </p:cBhvr>
                                      <p:to>
                                        <p:strVal val="visible"/>
                                      </p:to>
                                    </p:set>
                                    <p:anim calcmode="lin" valueType="num">
                                      <p:cBhvr>
                                        <p:cTn id="54" dur="500" fill="hold"/>
                                        <p:tgtEl>
                                          <p:spTgt spid="90124"/>
                                        </p:tgtEl>
                                        <p:attrNameLst>
                                          <p:attrName>ppt_w</p:attrName>
                                        </p:attrNameLst>
                                      </p:cBhvr>
                                      <p:tavLst>
                                        <p:tav tm="0">
                                          <p:val>
                                            <p:fltVal val="0"/>
                                          </p:val>
                                        </p:tav>
                                        <p:tav tm="100000">
                                          <p:val>
                                            <p:strVal val="#ppt_w"/>
                                          </p:val>
                                        </p:tav>
                                      </p:tavLst>
                                    </p:anim>
                                    <p:anim calcmode="lin" valueType="num">
                                      <p:cBhvr>
                                        <p:cTn id="55" dur="500" fill="hold"/>
                                        <p:tgtEl>
                                          <p:spTgt spid="90124"/>
                                        </p:tgtEl>
                                        <p:attrNameLst>
                                          <p:attrName>ppt_h</p:attrName>
                                        </p:attrNameLst>
                                      </p:cBhvr>
                                      <p:tavLst>
                                        <p:tav tm="0">
                                          <p:val>
                                            <p:fltVal val="0"/>
                                          </p:val>
                                        </p:tav>
                                        <p:tav tm="100000">
                                          <p:val>
                                            <p:strVal val="#ppt_h"/>
                                          </p:val>
                                        </p:tav>
                                      </p:tavLst>
                                    </p:anim>
                                    <p:animEffect transition="in" filter="fade">
                                      <p:cBhvr>
                                        <p:cTn id="56" dur="500"/>
                                        <p:tgtEl>
                                          <p:spTgt spid="90124"/>
                                        </p:tgtEl>
                                      </p:cBhvr>
                                    </p:animEffect>
                                  </p:childTnLst>
                                </p:cTn>
                              </p:par>
                            </p:childTnLst>
                          </p:cTn>
                        </p:par>
                        <p:par>
                          <p:cTn id="57" fill="hold" nodeType="afterGroup">
                            <p:stCondLst>
                              <p:cond delay="5500"/>
                            </p:stCondLst>
                            <p:childTnLst>
                              <p:par>
                                <p:cTn id="58" presetID="49" presetClass="entr" presetSubtype="0" decel="100000" fill="hold" nodeType="afterEffect">
                                  <p:stCondLst>
                                    <p:cond delay="0"/>
                                  </p:stCondLst>
                                  <p:childTnLst>
                                    <p:set>
                                      <p:cBhvr>
                                        <p:cTn id="59" dur="1" fill="hold">
                                          <p:stCondLst>
                                            <p:cond delay="0"/>
                                          </p:stCondLst>
                                        </p:cTn>
                                        <p:tgtEl>
                                          <p:spTgt spid="90140"/>
                                        </p:tgtEl>
                                        <p:attrNameLst>
                                          <p:attrName>style.visibility</p:attrName>
                                        </p:attrNameLst>
                                      </p:cBhvr>
                                      <p:to>
                                        <p:strVal val="visible"/>
                                      </p:to>
                                    </p:set>
                                    <p:anim calcmode="lin" valueType="num">
                                      <p:cBhvr>
                                        <p:cTn id="60" dur="500" fill="hold"/>
                                        <p:tgtEl>
                                          <p:spTgt spid="90140"/>
                                        </p:tgtEl>
                                        <p:attrNameLst>
                                          <p:attrName>ppt_w</p:attrName>
                                        </p:attrNameLst>
                                      </p:cBhvr>
                                      <p:tavLst>
                                        <p:tav tm="0">
                                          <p:val>
                                            <p:fltVal val="0"/>
                                          </p:val>
                                        </p:tav>
                                        <p:tav tm="100000">
                                          <p:val>
                                            <p:strVal val="#ppt_w"/>
                                          </p:val>
                                        </p:tav>
                                      </p:tavLst>
                                    </p:anim>
                                    <p:anim calcmode="lin" valueType="num">
                                      <p:cBhvr>
                                        <p:cTn id="61" dur="500" fill="hold"/>
                                        <p:tgtEl>
                                          <p:spTgt spid="90140"/>
                                        </p:tgtEl>
                                        <p:attrNameLst>
                                          <p:attrName>ppt_h</p:attrName>
                                        </p:attrNameLst>
                                      </p:cBhvr>
                                      <p:tavLst>
                                        <p:tav tm="0">
                                          <p:val>
                                            <p:fltVal val="0"/>
                                          </p:val>
                                        </p:tav>
                                        <p:tav tm="100000">
                                          <p:val>
                                            <p:strVal val="#ppt_h"/>
                                          </p:val>
                                        </p:tav>
                                      </p:tavLst>
                                    </p:anim>
                                    <p:anim calcmode="lin" valueType="num">
                                      <p:cBhvr>
                                        <p:cTn id="62" dur="500" fill="hold"/>
                                        <p:tgtEl>
                                          <p:spTgt spid="90140"/>
                                        </p:tgtEl>
                                        <p:attrNameLst>
                                          <p:attrName>style.rotation</p:attrName>
                                        </p:attrNameLst>
                                      </p:cBhvr>
                                      <p:tavLst>
                                        <p:tav tm="0">
                                          <p:val>
                                            <p:fltVal val="360"/>
                                          </p:val>
                                        </p:tav>
                                        <p:tav tm="100000">
                                          <p:val>
                                            <p:fltVal val="0"/>
                                          </p:val>
                                        </p:tav>
                                      </p:tavLst>
                                    </p:anim>
                                    <p:animEffect transition="in" filter="fade">
                                      <p:cBhvr>
                                        <p:cTn id="63" dur="500"/>
                                        <p:tgtEl>
                                          <p:spTgt spid="90140"/>
                                        </p:tgtEl>
                                      </p:cBhvr>
                                    </p:animEffect>
                                  </p:childTnLst>
                                </p:cTn>
                              </p:par>
                            </p:childTnLst>
                          </p:cTn>
                        </p:par>
                        <p:par>
                          <p:cTn id="64" fill="hold" nodeType="afterGroup">
                            <p:stCondLst>
                              <p:cond delay="6000"/>
                            </p:stCondLst>
                            <p:childTnLst>
                              <p:par>
                                <p:cTn id="65" presetID="53" presetClass="entr" presetSubtype="0" fill="hold" nodeType="afterEffect">
                                  <p:stCondLst>
                                    <p:cond delay="0"/>
                                  </p:stCondLst>
                                  <p:childTnLst>
                                    <p:set>
                                      <p:cBhvr>
                                        <p:cTn id="66" dur="1" fill="hold">
                                          <p:stCondLst>
                                            <p:cond delay="0"/>
                                          </p:stCondLst>
                                        </p:cTn>
                                        <p:tgtEl>
                                          <p:spTgt spid="90163"/>
                                        </p:tgtEl>
                                        <p:attrNameLst>
                                          <p:attrName>style.visibility</p:attrName>
                                        </p:attrNameLst>
                                      </p:cBhvr>
                                      <p:to>
                                        <p:strVal val="visible"/>
                                      </p:to>
                                    </p:set>
                                    <p:anim calcmode="lin" valueType="num">
                                      <p:cBhvr>
                                        <p:cTn id="67" dur="500" fill="hold"/>
                                        <p:tgtEl>
                                          <p:spTgt spid="90163"/>
                                        </p:tgtEl>
                                        <p:attrNameLst>
                                          <p:attrName>ppt_w</p:attrName>
                                        </p:attrNameLst>
                                      </p:cBhvr>
                                      <p:tavLst>
                                        <p:tav tm="0">
                                          <p:val>
                                            <p:fltVal val="0"/>
                                          </p:val>
                                        </p:tav>
                                        <p:tav tm="100000">
                                          <p:val>
                                            <p:strVal val="#ppt_w"/>
                                          </p:val>
                                        </p:tav>
                                      </p:tavLst>
                                    </p:anim>
                                    <p:anim calcmode="lin" valueType="num">
                                      <p:cBhvr>
                                        <p:cTn id="68" dur="500" fill="hold"/>
                                        <p:tgtEl>
                                          <p:spTgt spid="90163"/>
                                        </p:tgtEl>
                                        <p:attrNameLst>
                                          <p:attrName>ppt_h</p:attrName>
                                        </p:attrNameLst>
                                      </p:cBhvr>
                                      <p:tavLst>
                                        <p:tav tm="0">
                                          <p:val>
                                            <p:fltVal val="0"/>
                                          </p:val>
                                        </p:tav>
                                        <p:tav tm="100000">
                                          <p:val>
                                            <p:strVal val="#ppt_h"/>
                                          </p:val>
                                        </p:tav>
                                      </p:tavLst>
                                    </p:anim>
                                    <p:animEffect transition="in" filter="fade">
                                      <p:cBhvr>
                                        <p:cTn id="69" dur="500"/>
                                        <p:tgtEl>
                                          <p:spTgt spid="90163"/>
                                        </p:tgtEl>
                                      </p:cBhvr>
                                    </p:animEffect>
                                  </p:childTnLst>
                                </p:cTn>
                              </p:par>
                            </p:childTnLst>
                          </p:cTn>
                        </p:par>
                        <p:par>
                          <p:cTn id="70" fill="hold" nodeType="afterGroup">
                            <p:stCondLst>
                              <p:cond delay="6500"/>
                            </p:stCondLst>
                            <p:childTnLst>
                              <p:par>
                                <p:cTn id="71" presetID="48" presetClass="entr" presetSubtype="0" accel="50000" fill="hold" nodeType="afterEffect">
                                  <p:stCondLst>
                                    <p:cond delay="0"/>
                                  </p:stCondLst>
                                  <p:childTnLst>
                                    <p:set>
                                      <p:cBhvr>
                                        <p:cTn id="72" dur="1" fill="hold">
                                          <p:stCondLst>
                                            <p:cond delay="0"/>
                                          </p:stCondLst>
                                        </p:cTn>
                                        <p:tgtEl>
                                          <p:spTgt spid="90129"/>
                                        </p:tgtEl>
                                        <p:attrNameLst>
                                          <p:attrName>style.visibility</p:attrName>
                                        </p:attrNameLst>
                                      </p:cBhvr>
                                      <p:to>
                                        <p:strVal val="visible"/>
                                      </p:to>
                                    </p:set>
                                    <p:anim calcmode="lin" valueType="num">
                                      <p:cBhvr>
                                        <p:cTn id="73" dur="1000" fill="hold"/>
                                        <p:tgtEl>
                                          <p:spTgt spid="901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4" dur="1000" fill="hold"/>
                                        <p:tgtEl>
                                          <p:spTgt spid="90129"/>
                                        </p:tgtEl>
                                        <p:attrNameLst>
                                          <p:attrName>ppt_x</p:attrName>
                                        </p:attrNameLst>
                                      </p:cBhvr>
                                      <p:tavLst>
                                        <p:tav tm="0">
                                          <p:val>
                                            <p:fltVal val="-1"/>
                                          </p:val>
                                        </p:tav>
                                        <p:tav tm="50000">
                                          <p:val>
                                            <p:fltVal val="0.95"/>
                                          </p:val>
                                        </p:tav>
                                        <p:tav tm="100000">
                                          <p:val>
                                            <p:strVal val="#ppt_x"/>
                                          </p:val>
                                        </p:tav>
                                      </p:tavLst>
                                    </p:anim>
                                    <p:anim calcmode="lin" valueType="num">
                                      <p:cBhvr>
                                        <p:cTn id="75" dur="1000" fill="hold"/>
                                        <p:tgtEl>
                                          <p:spTgt spid="90129"/>
                                        </p:tgtEl>
                                        <p:attrNameLst>
                                          <p:attrName>ppt_y</p:attrName>
                                        </p:attrNameLst>
                                      </p:cBhvr>
                                      <p:tavLst>
                                        <p:tav tm="0">
                                          <p:val>
                                            <p:strVal val="#ppt_y"/>
                                          </p:val>
                                        </p:tav>
                                        <p:tav tm="100000">
                                          <p:val>
                                            <p:strVal val="#ppt_y"/>
                                          </p:val>
                                        </p:tav>
                                      </p:tavLst>
                                    </p:anim>
                                    <p:animEffect transition="in" filter="fade">
                                      <p:cBhvr>
                                        <p:cTn id="76" dur="1000"/>
                                        <p:tgtEl>
                                          <p:spTgt spid="90129"/>
                                        </p:tgtEl>
                                      </p:cBhvr>
                                    </p:animEffect>
                                  </p:childTnLst>
                                </p:cTn>
                              </p:par>
                            </p:childTnLst>
                          </p:cTn>
                        </p:par>
                        <p:par>
                          <p:cTn id="77" fill="hold" nodeType="afterGroup">
                            <p:stCondLst>
                              <p:cond delay="7500"/>
                            </p:stCondLst>
                            <p:childTnLst>
                              <p:par>
                                <p:cTn id="78" presetID="37" presetClass="entr" presetSubtype="0" fill="hold" nodeType="afterEffect">
                                  <p:stCondLst>
                                    <p:cond delay="0"/>
                                  </p:stCondLst>
                                  <p:childTnLst>
                                    <p:set>
                                      <p:cBhvr>
                                        <p:cTn id="79" dur="1" fill="hold">
                                          <p:stCondLst>
                                            <p:cond delay="0"/>
                                          </p:stCondLst>
                                        </p:cTn>
                                        <p:tgtEl>
                                          <p:spTgt spid="90125"/>
                                        </p:tgtEl>
                                        <p:attrNameLst>
                                          <p:attrName>style.visibility</p:attrName>
                                        </p:attrNameLst>
                                      </p:cBhvr>
                                      <p:to>
                                        <p:strVal val="visible"/>
                                      </p:to>
                                    </p:set>
                                    <p:animEffect transition="in" filter="fade">
                                      <p:cBhvr>
                                        <p:cTn id="80" dur="1000"/>
                                        <p:tgtEl>
                                          <p:spTgt spid="90125"/>
                                        </p:tgtEl>
                                      </p:cBhvr>
                                    </p:animEffect>
                                    <p:anim calcmode="lin" valueType="num">
                                      <p:cBhvr>
                                        <p:cTn id="81" dur="1000" fill="hold"/>
                                        <p:tgtEl>
                                          <p:spTgt spid="90125"/>
                                        </p:tgtEl>
                                        <p:attrNameLst>
                                          <p:attrName>ppt_x</p:attrName>
                                        </p:attrNameLst>
                                      </p:cBhvr>
                                      <p:tavLst>
                                        <p:tav tm="0">
                                          <p:val>
                                            <p:strVal val="#ppt_x"/>
                                          </p:val>
                                        </p:tav>
                                        <p:tav tm="100000">
                                          <p:val>
                                            <p:strVal val="#ppt_x"/>
                                          </p:val>
                                        </p:tav>
                                      </p:tavLst>
                                    </p:anim>
                                    <p:anim calcmode="lin" valueType="num">
                                      <p:cBhvr>
                                        <p:cTn id="82" dur="900" decel="100000" fill="hold"/>
                                        <p:tgtEl>
                                          <p:spTgt spid="9012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90125"/>
                                        </p:tgtEl>
                                        <p:attrNameLst>
                                          <p:attrName>ppt_y</p:attrName>
                                        </p:attrNameLst>
                                      </p:cBhvr>
                                      <p:tavLst>
                                        <p:tav tm="0">
                                          <p:val>
                                            <p:strVal val="#ppt_y-.03"/>
                                          </p:val>
                                        </p:tav>
                                        <p:tav tm="100000">
                                          <p:val>
                                            <p:strVal val="#ppt_y"/>
                                          </p:val>
                                        </p:tav>
                                      </p:tavLst>
                                    </p:anim>
                                  </p:childTnLst>
                                </p:cTn>
                              </p:par>
                            </p:childTnLst>
                          </p:cTn>
                        </p:par>
                        <p:par>
                          <p:cTn id="84" fill="hold" nodeType="afterGroup">
                            <p:stCondLst>
                              <p:cond delay="8500"/>
                            </p:stCondLst>
                            <p:childTnLst>
                              <p:par>
                                <p:cTn id="85" presetID="54" presetClass="entr" presetSubtype="0" accel="100000" fill="hold" nodeType="afterEffect">
                                  <p:stCondLst>
                                    <p:cond delay="0"/>
                                  </p:stCondLst>
                                  <p:childTnLst>
                                    <p:set>
                                      <p:cBhvr>
                                        <p:cTn id="86" dur="1" fill="hold">
                                          <p:stCondLst>
                                            <p:cond delay="0"/>
                                          </p:stCondLst>
                                        </p:cTn>
                                        <p:tgtEl>
                                          <p:spTgt spid="90141"/>
                                        </p:tgtEl>
                                        <p:attrNameLst>
                                          <p:attrName>style.visibility</p:attrName>
                                        </p:attrNameLst>
                                      </p:cBhvr>
                                      <p:to>
                                        <p:strVal val="visible"/>
                                      </p:to>
                                    </p:set>
                                    <p:anim calcmode="lin" valueType="num">
                                      <p:cBhvr>
                                        <p:cTn id="87" dur="500" fill="hold"/>
                                        <p:tgtEl>
                                          <p:spTgt spid="90141"/>
                                        </p:tgtEl>
                                        <p:attrNameLst>
                                          <p:attrName>ppt_w</p:attrName>
                                        </p:attrNameLst>
                                      </p:cBhvr>
                                      <p:tavLst>
                                        <p:tav tm="0">
                                          <p:val>
                                            <p:strVal val="#ppt_w*0.05"/>
                                          </p:val>
                                        </p:tav>
                                        <p:tav tm="100000">
                                          <p:val>
                                            <p:strVal val="#ppt_w"/>
                                          </p:val>
                                        </p:tav>
                                      </p:tavLst>
                                    </p:anim>
                                    <p:anim calcmode="lin" valueType="num">
                                      <p:cBhvr>
                                        <p:cTn id="88" dur="500" fill="hold"/>
                                        <p:tgtEl>
                                          <p:spTgt spid="90141"/>
                                        </p:tgtEl>
                                        <p:attrNameLst>
                                          <p:attrName>ppt_h</p:attrName>
                                        </p:attrNameLst>
                                      </p:cBhvr>
                                      <p:tavLst>
                                        <p:tav tm="0">
                                          <p:val>
                                            <p:strVal val="#ppt_h"/>
                                          </p:val>
                                        </p:tav>
                                        <p:tav tm="100000">
                                          <p:val>
                                            <p:strVal val="#ppt_h"/>
                                          </p:val>
                                        </p:tav>
                                      </p:tavLst>
                                    </p:anim>
                                    <p:anim calcmode="lin" valueType="num">
                                      <p:cBhvr>
                                        <p:cTn id="89" dur="500" fill="hold"/>
                                        <p:tgtEl>
                                          <p:spTgt spid="90141"/>
                                        </p:tgtEl>
                                        <p:attrNameLst>
                                          <p:attrName>ppt_x</p:attrName>
                                        </p:attrNameLst>
                                      </p:cBhvr>
                                      <p:tavLst>
                                        <p:tav tm="0">
                                          <p:val>
                                            <p:strVal val="#ppt_x-.2"/>
                                          </p:val>
                                        </p:tav>
                                        <p:tav tm="100000">
                                          <p:val>
                                            <p:strVal val="#ppt_x"/>
                                          </p:val>
                                        </p:tav>
                                      </p:tavLst>
                                    </p:anim>
                                    <p:anim calcmode="lin" valueType="num">
                                      <p:cBhvr>
                                        <p:cTn id="90" dur="500" fill="hold"/>
                                        <p:tgtEl>
                                          <p:spTgt spid="90141"/>
                                        </p:tgtEl>
                                        <p:attrNameLst>
                                          <p:attrName>ppt_y</p:attrName>
                                        </p:attrNameLst>
                                      </p:cBhvr>
                                      <p:tavLst>
                                        <p:tav tm="0">
                                          <p:val>
                                            <p:strVal val="#ppt_y"/>
                                          </p:val>
                                        </p:tav>
                                        <p:tav tm="100000">
                                          <p:val>
                                            <p:strVal val="#ppt_y"/>
                                          </p:val>
                                        </p:tav>
                                      </p:tavLst>
                                    </p:anim>
                                    <p:animEffect transition="in" filter="fade">
                                      <p:cBhvr>
                                        <p:cTn id="91" dur="500"/>
                                        <p:tgtEl>
                                          <p:spTgt spid="90141"/>
                                        </p:tgtEl>
                                      </p:cBhvr>
                                    </p:animEffect>
                                  </p:childTnLst>
                                </p:cTn>
                              </p:par>
                            </p:childTnLst>
                          </p:cTn>
                        </p:par>
                        <p:par>
                          <p:cTn id="92" fill="hold" nodeType="afterGroup">
                            <p:stCondLst>
                              <p:cond delay="9000"/>
                            </p:stCondLst>
                            <p:childTnLst>
                              <p:par>
                                <p:cTn id="93" presetID="53" presetClass="entr" presetSubtype="0" fill="hold" nodeType="afterEffect">
                                  <p:stCondLst>
                                    <p:cond delay="0"/>
                                  </p:stCondLst>
                                  <p:childTnLst>
                                    <p:set>
                                      <p:cBhvr>
                                        <p:cTn id="94" dur="1" fill="hold">
                                          <p:stCondLst>
                                            <p:cond delay="0"/>
                                          </p:stCondLst>
                                        </p:cTn>
                                        <p:tgtEl>
                                          <p:spTgt spid="90122"/>
                                        </p:tgtEl>
                                        <p:attrNameLst>
                                          <p:attrName>style.visibility</p:attrName>
                                        </p:attrNameLst>
                                      </p:cBhvr>
                                      <p:to>
                                        <p:strVal val="visible"/>
                                      </p:to>
                                    </p:set>
                                    <p:anim calcmode="lin" valueType="num">
                                      <p:cBhvr>
                                        <p:cTn id="95" dur="500" fill="hold"/>
                                        <p:tgtEl>
                                          <p:spTgt spid="90122"/>
                                        </p:tgtEl>
                                        <p:attrNameLst>
                                          <p:attrName>ppt_w</p:attrName>
                                        </p:attrNameLst>
                                      </p:cBhvr>
                                      <p:tavLst>
                                        <p:tav tm="0">
                                          <p:val>
                                            <p:fltVal val="0"/>
                                          </p:val>
                                        </p:tav>
                                        <p:tav tm="100000">
                                          <p:val>
                                            <p:strVal val="#ppt_w"/>
                                          </p:val>
                                        </p:tav>
                                      </p:tavLst>
                                    </p:anim>
                                    <p:anim calcmode="lin" valueType="num">
                                      <p:cBhvr>
                                        <p:cTn id="96" dur="500" fill="hold"/>
                                        <p:tgtEl>
                                          <p:spTgt spid="90122"/>
                                        </p:tgtEl>
                                        <p:attrNameLst>
                                          <p:attrName>ppt_h</p:attrName>
                                        </p:attrNameLst>
                                      </p:cBhvr>
                                      <p:tavLst>
                                        <p:tav tm="0">
                                          <p:val>
                                            <p:fltVal val="0"/>
                                          </p:val>
                                        </p:tav>
                                        <p:tav tm="100000">
                                          <p:val>
                                            <p:strVal val="#ppt_h"/>
                                          </p:val>
                                        </p:tav>
                                      </p:tavLst>
                                    </p:anim>
                                    <p:animEffect transition="in" filter="fade">
                                      <p:cBhvr>
                                        <p:cTn id="97" dur="500"/>
                                        <p:tgtEl>
                                          <p:spTgt spid="90122"/>
                                        </p:tgtEl>
                                      </p:cBhvr>
                                    </p:animEffect>
                                  </p:childTnLst>
                                </p:cTn>
                              </p:par>
                            </p:childTnLst>
                          </p:cTn>
                        </p:par>
                        <p:par>
                          <p:cTn id="98" fill="hold" nodeType="afterGroup">
                            <p:stCondLst>
                              <p:cond delay="9500"/>
                            </p:stCondLst>
                            <p:childTnLst>
                              <p:par>
                                <p:cTn id="99" presetID="37" presetClass="entr" presetSubtype="0" fill="hold" nodeType="afterEffect">
                                  <p:stCondLst>
                                    <p:cond delay="0"/>
                                  </p:stCondLst>
                                  <p:childTnLst>
                                    <p:set>
                                      <p:cBhvr>
                                        <p:cTn id="100" dur="1" fill="hold">
                                          <p:stCondLst>
                                            <p:cond delay="0"/>
                                          </p:stCondLst>
                                        </p:cTn>
                                        <p:tgtEl>
                                          <p:spTgt spid="90127"/>
                                        </p:tgtEl>
                                        <p:attrNameLst>
                                          <p:attrName>style.visibility</p:attrName>
                                        </p:attrNameLst>
                                      </p:cBhvr>
                                      <p:to>
                                        <p:strVal val="visible"/>
                                      </p:to>
                                    </p:set>
                                    <p:animEffect transition="in" filter="fade">
                                      <p:cBhvr>
                                        <p:cTn id="101" dur="1000"/>
                                        <p:tgtEl>
                                          <p:spTgt spid="90127"/>
                                        </p:tgtEl>
                                      </p:cBhvr>
                                    </p:animEffect>
                                    <p:anim calcmode="lin" valueType="num">
                                      <p:cBhvr>
                                        <p:cTn id="102" dur="1000" fill="hold"/>
                                        <p:tgtEl>
                                          <p:spTgt spid="90127"/>
                                        </p:tgtEl>
                                        <p:attrNameLst>
                                          <p:attrName>ppt_x</p:attrName>
                                        </p:attrNameLst>
                                      </p:cBhvr>
                                      <p:tavLst>
                                        <p:tav tm="0">
                                          <p:val>
                                            <p:strVal val="#ppt_x"/>
                                          </p:val>
                                        </p:tav>
                                        <p:tav tm="100000">
                                          <p:val>
                                            <p:strVal val="#ppt_x"/>
                                          </p:val>
                                        </p:tav>
                                      </p:tavLst>
                                    </p:anim>
                                    <p:anim calcmode="lin" valueType="num">
                                      <p:cBhvr>
                                        <p:cTn id="103" dur="900" decel="100000" fill="hold"/>
                                        <p:tgtEl>
                                          <p:spTgt spid="90127"/>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90127"/>
                                        </p:tgtEl>
                                        <p:attrNameLst>
                                          <p:attrName>ppt_y</p:attrName>
                                        </p:attrNameLst>
                                      </p:cBhvr>
                                      <p:tavLst>
                                        <p:tav tm="0">
                                          <p:val>
                                            <p:strVal val="#ppt_y-.03"/>
                                          </p:val>
                                        </p:tav>
                                        <p:tav tm="100000">
                                          <p:val>
                                            <p:strVal val="#ppt_y"/>
                                          </p:val>
                                        </p:tav>
                                      </p:tavLst>
                                    </p:anim>
                                  </p:childTnLst>
                                </p:cTn>
                              </p:par>
                            </p:childTnLst>
                          </p:cTn>
                        </p:par>
                        <p:par>
                          <p:cTn id="105" fill="hold" nodeType="afterGroup">
                            <p:stCondLst>
                              <p:cond delay="10500"/>
                            </p:stCondLst>
                            <p:childTnLst>
                              <p:par>
                                <p:cTn id="106" presetID="34" presetClass="entr" presetSubtype="0" fill="hold" nodeType="afterEffect">
                                  <p:stCondLst>
                                    <p:cond delay="0"/>
                                  </p:stCondLst>
                                  <p:childTnLst>
                                    <p:set>
                                      <p:cBhvr>
                                        <p:cTn id="107" dur="1" fill="hold">
                                          <p:stCondLst>
                                            <p:cond delay="0"/>
                                          </p:stCondLst>
                                        </p:cTn>
                                        <p:tgtEl>
                                          <p:spTgt spid="90178"/>
                                        </p:tgtEl>
                                        <p:attrNameLst>
                                          <p:attrName>style.visibility</p:attrName>
                                        </p:attrNameLst>
                                      </p:cBhvr>
                                      <p:to>
                                        <p:strVal val="visible"/>
                                      </p:to>
                                    </p:set>
                                    <p:anim from="(-#ppt_w/2)" to="(#ppt_x)" calcmode="lin" valueType="num">
                                      <p:cBhvr>
                                        <p:cTn id="108" dur="600" fill="hold">
                                          <p:stCondLst>
                                            <p:cond delay="0"/>
                                          </p:stCondLst>
                                        </p:cTn>
                                        <p:tgtEl>
                                          <p:spTgt spid="90178"/>
                                        </p:tgtEl>
                                        <p:attrNameLst>
                                          <p:attrName>ppt_x</p:attrName>
                                        </p:attrNameLst>
                                      </p:cBhvr>
                                    </p:anim>
                                    <p:anim from="0" to="-1.0" calcmode="lin" valueType="num">
                                      <p:cBhvr>
                                        <p:cTn id="109" dur="200" decel="50000" autoRev="1" fill="hold">
                                          <p:stCondLst>
                                            <p:cond delay="600"/>
                                          </p:stCondLst>
                                        </p:cTn>
                                        <p:tgtEl>
                                          <p:spTgt spid="90178"/>
                                        </p:tgtEl>
                                        <p:attrNameLst>
                                          <p:attrName>xshear</p:attrName>
                                        </p:attrNameLst>
                                      </p:cBhvr>
                                    </p:anim>
                                    <p:animScale>
                                      <p:cBhvr>
                                        <p:cTn id="110" dur="200" decel="100000" autoRev="1" fill="hold">
                                          <p:stCondLst>
                                            <p:cond delay="600"/>
                                          </p:stCondLst>
                                        </p:cTn>
                                        <p:tgtEl>
                                          <p:spTgt spid="90178"/>
                                        </p:tgtEl>
                                      </p:cBhvr>
                                      <p:from x="100000" y="100000"/>
                                      <p:to x="80000" y="100000"/>
                                    </p:animScale>
                                    <p:anim by="(#ppt_h/3+#ppt_w*0.1)" calcmode="lin" valueType="num">
                                      <p:cBhvr additive="sum">
                                        <p:cTn id="111" dur="200" decel="100000" autoRev="1" fill="hold">
                                          <p:stCondLst>
                                            <p:cond delay="600"/>
                                          </p:stCondLst>
                                        </p:cTn>
                                        <p:tgtEl>
                                          <p:spTgt spid="90178"/>
                                        </p:tgtEl>
                                        <p:attrNameLst>
                                          <p:attrName>ppt_x</p:attrName>
                                        </p:attrNameLst>
                                      </p:cBhvr>
                                    </p:anim>
                                  </p:childTnLst>
                                </p:cTn>
                              </p:par>
                            </p:childTnLst>
                          </p:cTn>
                        </p:par>
                        <p:par>
                          <p:cTn id="112" fill="hold" nodeType="afterGroup">
                            <p:stCondLst>
                              <p:cond delay="11500"/>
                            </p:stCondLst>
                            <p:childTnLst>
                              <p:par>
                                <p:cTn id="113" presetID="54" presetClass="entr" presetSubtype="0" accel="100000" fill="hold" nodeType="afterEffect">
                                  <p:stCondLst>
                                    <p:cond delay="0"/>
                                  </p:stCondLst>
                                  <p:childTnLst>
                                    <p:set>
                                      <p:cBhvr>
                                        <p:cTn id="114" dur="1" fill="hold">
                                          <p:stCondLst>
                                            <p:cond delay="0"/>
                                          </p:stCondLst>
                                        </p:cTn>
                                        <p:tgtEl>
                                          <p:spTgt spid="90148"/>
                                        </p:tgtEl>
                                        <p:attrNameLst>
                                          <p:attrName>style.visibility</p:attrName>
                                        </p:attrNameLst>
                                      </p:cBhvr>
                                      <p:to>
                                        <p:strVal val="visible"/>
                                      </p:to>
                                    </p:set>
                                    <p:anim calcmode="lin" valueType="num">
                                      <p:cBhvr>
                                        <p:cTn id="115" dur="500" fill="hold"/>
                                        <p:tgtEl>
                                          <p:spTgt spid="90148"/>
                                        </p:tgtEl>
                                        <p:attrNameLst>
                                          <p:attrName>ppt_w</p:attrName>
                                        </p:attrNameLst>
                                      </p:cBhvr>
                                      <p:tavLst>
                                        <p:tav tm="0">
                                          <p:val>
                                            <p:strVal val="#ppt_w*0.05"/>
                                          </p:val>
                                        </p:tav>
                                        <p:tav tm="100000">
                                          <p:val>
                                            <p:strVal val="#ppt_w"/>
                                          </p:val>
                                        </p:tav>
                                      </p:tavLst>
                                    </p:anim>
                                    <p:anim calcmode="lin" valueType="num">
                                      <p:cBhvr>
                                        <p:cTn id="116" dur="500" fill="hold"/>
                                        <p:tgtEl>
                                          <p:spTgt spid="90148"/>
                                        </p:tgtEl>
                                        <p:attrNameLst>
                                          <p:attrName>ppt_h</p:attrName>
                                        </p:attrNameLst>
                                      </p:cBhvr>
                                      <p:tavLst>
                                        <p:tav tm="0">
                                          <p:val>
                                            <p:strVal val="#ppt_h"/>
                                          </p:val>
                                        </p:tav>
                                        <p:tav tm="100000">
                                          <p:val>
                                            <p:strVal val="#ppt_h"/>
                                          </p:val>
                                        </p:tav>
                                      </p:tavLst>
                                    </p:anim>
                                    <p:anim calcmode="lin" valueType="num">
                                      <p:cBhvr>
                                        <p:cTn id="117" dur="500" fill="hold"/>
                                        <p:tgtEl>
                                          <p:spTgt spid="90148"/>
                                        </p:tgtEl>
                                        <p:attrNameLst>
                                          <p:attrName>ppt_x</p:attrName>
                                        </p:attrNameLst>
                                      </p:cBhvr>
                                      <p:tavLst>
                                        <p:tav tm="0">
                                          <p:val>
                                            <p:strVal val="#ppt_x-.2"/>
                                          </p:val>
                                        </p:tav>
                                        <p:tav tm="100000">
                                          <p:val>
                                            <p:strVal val="#ppt_x"/>
                                          </p:val>
                                        </p:tav>
                                      </p:tavLst>
                                    </p:anim>
                                    <p:anim calcmode="lin" valueType="num">
                                      <p:cBhvr>
                                        <p:cTn id="118" dur="500" fill="hold"/>
                                        <p:tgtEl>
                                          <p:spTgt spid="90148"/>
                                        </p:tgtEl>
                                        <p:attrNameLst>
                                          <p:attrName>ppt_y</p:attrName>
                                        </p:attrNameLst>
                                      </p:cBhvr>
                                      <p:tavLst>
                                        <p:tav tm="0">
                                          <p:val>
                                            <p:strVal val="#ppt_y"/>
                                          </p:val>
                                        </p:tav>
                                        <p:tav tm="100000">
                                          <p:val>
                                            <p:strVal val="#ppt_y"/>
                                          </p:val>
                                        </p:tav>
                                      </p:tavLst>
                                    </p:anim>
                                    <p:animEffect transition="in" filter="fade">
                                      <p:cBhvr>
                                        <p:cTn id="119" dur="500"/>
                                        <p:tgtEl>
                                          <p:spTgt spid="90148"/>
                                        </p:tgtEl>
                                      </p:cBhvr>
                                    </p:animEffect>
                                  </p:childTnLst>
                                </p:cTn>
                              </p:par>
                            </p:childTnLst>
                          </p:cTn>
                        </p:par>
                        <p:par>
                          <p:cTn id="120" fill="hold" nodeType="afterGroup">
                            <p:stCondLst>
                              <p:cond delay="12000"/>
                            </p:stCondLst>
                            <p:childTnLst>
                              <p:par>
                                <p:cTn id="121" presetID="48" presetClass="entr" presetSubtype="0" accel="50000" fill="hold" nodeType="afterEffect">
                                  <p:stCondLst>
                                    <p:cond delay="0"/>
                                  </p:stCondLst>
                                  <p:childTnLst>
                                    <p:set>
                                      <p:cBhvr>
                                        <p:cTn id="122" dur="1" fill="hold">
                                          <p:stCondLst>
                                            <p:cond delay="0"/>
                                          </p:stCondLst>
                                        </p:cTn>
                                        <p:tgtEl>
                                          <p:spTgt spid="90171"/>
                                        </p:tgtEl>
                                        <p:attrNameLst>
                                          <p:attrName>style.visibility</p:attrName>
                                        </p:attrNameLst>
                                      </p:cBhvr>
                                      <p:to>
                                        <p:strVal val="visible"/>
                                      </p:to>
                                    </p:set>
                                    <p:anim calcmode="lin" valueType="num">
                                      <p:cBhvr>
                                        <p:cTn id="123" dur="1000" fill="hold"/>
                                        <p:tgtEl>
                                          <p:spTgt spid="9017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4" dur="1000" fill="hold"/>
                                        <p:tgtEl>
                                          <p:spTgt spid="90171"/>
                                        </p:tgtEl>
                                        <p:attrNameLst>
                                          <p:attrName>ppt_x</p:attrName>
                                        </p:attrNameLst>
                                      </p:cBhvr>
                                      <p:tavLst>
                                        <p:tav tm="0">
                                          <p:val>
                                            <p:fltVal val="-1"/>
                                          </p:val>
                                        </p:tav>
                                        <p:tav tm="50000">
                                          <p:val>
                                            <p:fltVal val="0.95"/>
                                          </p:val>
                                        </p:tav>
                                        <p:tav tm="100000">
                                          <p:val>
                                            <p:strVal val="#ppt_x"/>
                                          </p:val>
                                        </p:tav>
                                      </p:tavLst>
                                    </p:anim>
                                    <p:anim calcmode="lin" valueType="num">
                                      <p:cBhvr>
                                        <p:cTn id="125" dur="1000" fill="hold"/>
                                        <p:tgtEl>
                                          <p:spTgt spid="90171"/>
                                        </p:tgtEl>
                                        <p:attrNameLst>
                                          <p:attrName>ppt_y</p:attrName>
                                        </p:attrNameLst>
                                      </p:cBhvr>
                                      <p:tavLst>
                                        <p:tav tm="0">
                                          <p:val>
                                            <p:strVal val="#ppt_y"/>
                                          </p:val>
                                        </p:tav>
                                        <p:tav tm="100000">
                                          <p:val>
                                            <p:strVal val="#ppt_y"/>
                                          </p:val>
                                        </p:tav>
                                      </p:tavLst>
                                    </p:anim>
                                    <p:animEffect transition="in" filter="fade">
                                      <p:cBhvr>
                                        <p:cTn id="126" dur="1000"/>
                                        <p:tgtEl>
                                          <p:spTgt spid="90171"/>
                                        </p:tgtEl>
                                      </p:cBhvr>
                                    </p:animEffect>
                                  </p:childTnLst>
                                </p:cTn>
                              </p:par>
                            </p:childTnLst>
                          </p:cTn>
                        </p:par>
                        <p:par>
                          <p:cTn id="127" fill="hold" nodeType="afterGroup">
                            <p:stCondLst>
                              <p:cond delay="13000"/>
                            </p:stCondLst>
                            <p:childTnLst>
                              <p:par>
                                <p:cTn id="128" presetID="53" presetClass="entr" presetSubtype="0" fill="hold" nodeType="afterEffect">
                                  <p:stCondLst>
                                    <p:cond delay="0"/>
                                  </p:stCondLst>
                                  <p:childTnLst>
                                    <p:set>
                                      <p:cBhvr>
                                        <p:cTn id="129" dur="1" fill="hold">
                                          <p:stCondLst>
                                            <p:cond delay="0"/>
                                          </p:stCondLst>
                                        </p:cTn>
                                        <p:tgtEl>
                                          <p:spTgt spid="90167"/>
                                        </p:tgtEl>
                                        <p:attrNameLst>
                                          <p:attrName>style.visibility</p:attrName>
                                        </p:attrNameLst>
                                      </p:cBhvr>
                                      <p:to>
                                        <p:strVal val="visible"/>
                                      </p:to>
                                    </p:set>
                                    <p:anim calcmode="lin" valueType="num">
                                      <p:cBhvr>
                                        <p:cTn id="130" dur="500" fill="hold"/>
                                        <p:tgtEl>
                                          <p:spTgt spid="90167"/>
                                        </p:tgtEl>
                                        <p:attrNameLst>
                                          <p:attrName>ppt_w</p:attrName>
                                        </p:attrNameLst>
                                      </p:cBhvr>
                                      <p:tavLst>
                                        <p:tav tm="0">
                                          <p:val>
                                            <p:fltVal val="0"/>
                                          </p:val>
                                        </p:tav>
                                        <p:tav tm="100000">
                                          <p:val>
                                            <p:strVal val="#ppt_w"/>
                                          </p:val>
                                        </p:tav>
                                      </p:tavLst>
                                    </p:anim>
                                    <p:anim calcmode="lin" valueType="num">
                                      <p:cBhvr>
                                        <p:cTn id="131" dur="500" fill="hold"/>
                                        <p:tgtEl>
                                          <p:spTgt spid="90167"/>
                                        </p:tgtEl>
                                        <p:attrNameLst>
                                          <p:attrName>ppt_h</p:attrName>
                                        </p:attrNameLst>
                                      </p:cBhvr>
                                      <p:tavLst>
                                        <p:tav tm="0">
                                          <p:val>
                                            <p:fltVal val="0"/>
                                          </p:val>
                                        </p:tav>
                                        <p:tav tm="100000">
                                          <p:val>
                                            <p:strVal val="#ppt_h"/>
                                          </p:val>
                                        </p:tav>
                                      </p:tavLst>
                                    </p:anim>
                                    <p:animEffect transition="in" filter="fade">
                                      <p:cBhvr>
                                        <p:cTn id="132" dur="500"/>
                                        <p:tgtEl>
                                          <p:spTgt spid="90167"/>
                                        </p:tgtEl>
                                      </p:cBhvr>
                                    </p:animEffect>
                                  </p:childTnLst>
                                </p:cTn>
                              </p:par>
                            </p:childTnLst>
                          </p:cTn>
                        </p:par>
                        <p:par>
                          <p:cTn id="133" fill="hold" nodeType="afterGroup">
                            <p:stCondLst>
                              <p:cond delay="13500"/>
                            </p:stCondLst>
                            <p:childTnLst>
                              <p:par>
                                <p:cTn id="134" presetID="37" presetClass="entr" presetSubtype="0" fill="hold" nodeType="afterEffect">
                                  <p:stCondLst>
                                    <p:cond delay="0"/>
                                  </p:stCondLst>
                                  <p:childTnLst>
                                    <p:set>
                                      <p:cBhvr>
                                        <p:cTn id="135" dur="1" fill="hold">
                                          <p:stCondLst>
                                            <p:cond delay="0"/>
                                          </p:stCondLst>
                                        </p:cTn>
                                        <p:tgtEl>
                                          <p:spTgt spid="90142"/>
                                        </p:tgtEl>
                                        <p:attrNameLst>
                                          <p:attrName>style.visibility</p:attrName>
                                        </p:attrNameLst>
                                      </p:cBhvr>
                                      <p:to>
                                        <p:strVal val="visible"/>
                                      </p:to>
                                    </p:set>
                                    <p:animEffect transition="in" filter="fade">
                                      <p:cBhvr>
                                        <p:cTn id="136" dur="1000"/>
                                        <p:tgtEl>
                                          <p:spTgt spid="90142"/>
                                        </p:tgtEl>
                                      </p:cBhvr>
                                    </p:animEffect>
                                    <p:anim calcmode="lin" valueType="num">
                                      <p:cBhvr>
                                        <p:cTn id="137" dur="1000" fill="hold"/>
                                        <p:tgtEl>
                                          <p:spTgt spid="90142"/>
                                        </p:tgtEl>
                                        <p:attrNameLst>
                                          <p:attrName>ppt_x</p:attrName>
                                        </p:attrNameLst>
                                      </p:cBhvr>
                                      <p:tavLst>
                                        <p:tav tm="0">
                                          <p:val>
                                            <p:strVal val="#ppt_x"/>
                                          </p:val>
                                        </p:tav>
                                        <p:tav tm="100000">
                                          <p:val>
                                            <p:strVal val="#ppt_x"/>
                                          </p:val>
                                        </p:tav>
                                      </p:tavLst>
                                    </p:anim>
                                    <p:anim calcmode="lin" valueType="num">
                                      <p:cBhvr>
                                        <p:cTn id="138" dur="900" decel="100000" fill="hold"/>
                                        <p:tgtEl>
                                          <p:spTgt spid="90142"/>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90142"/>
                                        </p:tgtEl>
                                        <p:attrNameLst>
                                          <p:attrName>ppt_y</p:attrName>
                                        </p:attrNameLst>
                                      </p:cBhvr>
                                      <p:tavLst>
                                        <p:tav tm="0">
                                          <p:val>
                                            <p:strVal val="#ppt_y-.03"/>
                                          </p:val>
                                        </p:tav>
                                        <p:tav tm="100000">
                                          <p:val>
                                            <p:strVal val="#ppt_y"/>
                                          </p:val>
                                        </p:tav>
                                      </p:tavLst>
                                    </p:anim>
                                  </p:childTnLst>
                                </p:cTn>
                              </p:par>
                            </p:childTnLst>
                          </p:cTn>
                        </p:par>
                        <p:par>
                          <p:cTn id="140" fill="hold" nodeType="afterGroup">
                            <p:stCondLst>
                              <p:cond delay="14500"/>
                            </p:stCondLst>
                            <p:childTnLst>
                              <p:par>
                                <p:cTn id="141" presetID="17" presetClass="entr" presetSubtype="10" fill="hold" nodeType="afterEffect">
                                  <p:stCondLst>
                                    <p:cond delay="0"/>
                                  </p:stCondLst>
                                  <p:childTnLst>
                                    <p:set>
                                      <p:cBhvr>
                                        <p:cTn id="142" dur="1" fill="hold">
                                          <p:stCondLst>
                                            <p:cond delay="0"/>
                                          </p:stCondLst>
                                        </p:cTn>
                                        <p:tgtEl>
                                          <p:spTgt spid="90156"/>
                                        </p:tgtEl>
                                        <p:attrNameLst>
                                          <p:attrName>style.visibility</p:attrName>
                                        </p:attrNameLst>
                                      </p:cBhvr>
                                      <p:to>
                                        <p:strVal val="visible"/>
                                      </p:to>
                                    </p:set>
                                    <p:anim calcmode="lin" valueType="num">
                                      <p:cBhvr>
                                        <p:cTn id="143" dur="500" fill="hold"/>
                                        <p:tgtEl>
                                          <p:spTgt spid="90156"/>
                                        </p:tgtEl>
                                        <p:attrNameLst>
                                          <p:attrName>ppt_w</p:attrName>
                                        </p:attrNameLst>
                                      </p:cBhvr>
                                      <p:tavLst>
                                        <p:tav tm="0">
                                          <p:val>
                                            <p:fltVal val="0"/>
                                          </p:val>
                                        </p:tav>
                                        <p:tav tm="100000">
                                          <p:val>
                                            <p:strVal val="#ppt_w"/>
                                          </p:val>
                                        </p:tav>
                                      </p:tavLst>
                                    </p:anim>
                                    <p:anim calcmode="lin" valueType="num">
                                      <p:cBhvr>
                                        <p:cTn id="144" dur="500" fill="hold"/>
                                        <p:tgtEl>
                                          <p:spTgt spid="90156"/>
                                        </p:tgtEl>
                                        <p:attrNameLst>
                                          <p:attrName>ppt_h</p:attrName>
                                        </p:attrNameLst>
                                      </p:cBhvr>
                                      <p:tavLst>
                                        <p:tav tm="0">
                                          <p:val>
                                            <p:strVal val="#ppt_h"/>
                                          </p:val>
                                        </p:tav>
                                        <p:tav tm="100000">
                                          <p:val>
                                            <p:strVal val="#ppt_h"/>
                                          </p:val>
                                        </p:tav>
                                      </p:tavLst>
                                    </p:anim>
                                  </p:childTnLst>
                                </p:cTn>
                              </p:par>
                            </p:childTnLst>
                          </p:cTn>
                        </p:par>
                        <p:par>
                          <p:cTn id="145" fill="hold" nodeType="afterGroup">
                            <p:stCondLst>
                              <p:cond delay="15000"/>
                            </p:stCondLst>
                            <p:childTnLst>
                              <p:par>
                                <p:cTn id="146" presetID="35" presetClass="entr" presetSubtype="0" fill="hold" nodeType="afterEffect">
                                  <p:stCondLst>
                                    <p:cond delay="0"/>
                                  </p:stCondLst>
                                  <p:childTnLst>
                                    <p:set>
                                      <p:cBhvr>
                                        <p:cTn id="147" dur="1" fill="hold">
                                          <p:stCondLst>
                                            <p:cond delay="0"/>
                                          </p:stCondLst>
                                        </p:cTn>
                                        <p:tgtEl>
                                          <p:spTgt spid="90138"/>
                                        </p:tgtEl>
                                        <p:attrNameLst>
                                          <p:attrName>style.visibility</p:attrName>
                                        </p:attrNameLst>
                                      </p:cBhvr>
                                      <p:to>
                                        <p:strVal val="visible"/>
                                      </p:to>
                                    </p:set>
                                    <p:animEffect transition="in" filter="fade">
                                      <p:cBhvr>
                                        <p:cTn id="148" dur="2000"/>
                                        <p:tgtEl>
                                          <p:spTgt spid="90138"/>
                                        </p:tgtEl>
                                      </p:cBhvr>
                                    </p:animEffect>
                                    <p:anim calcmode="lin" valueType="num">
                                      <p:cBhvr>
                                        <p:cTn id="149" dur="2000" fill="hold"/>
                                        <p:tgtEl>
                                          <p:spTgt spid="90138"/>
                                        </p:tgtEl>
                                        <p:attrNameLst>
                                          <p:attrName>style.rotation</p:attrName>
                                        </p:attrNameLst>
                                      </p:cBhvr>
                                      <p:tavLst>
                                        <p:tav tm="0">
                                          <p:val>
                                            <p:fltVal val="720"/>
                                          </p:val>
                                        </p:tav>
                                        <p:tav tm="100000">
                                          <p:val>
                                            <p:fltVal val="0"/>
                                          </p:val>
                                        </p:tav>
                                      </p:tavLst>
                                    </p:anim>
                                    <p:anim calcmode="lin" valueType="num">
                                      <p:cBhvr>
                                        <p:cTn id="150" dur="2000" fill="hold"/>
                                        <p:tgtEl>
                                          <p:spTgt spid="90138"/>
                                        </p:tgtEl>
                                        <p:attrNameLst>
                                          <p:attrName>ppt_h</p:attrName>
                                        </p:attrNameLst>
                                      </p:cBhvr>
                                      <p:tavLst>
                                        <p:tav tm="0">
                                          <p:val>
                                            <p:fltVal val="0"/>
                                          </p:val>
                                        </p:tav>
                                        <p:tav tm="100000">
                                          <p:val>
                                            <p:strVal val="#ppt_h"/>
                                          </p:val>
                                        </p:tav>
                                      </p:tavLst>
                                    </p:anim>
                                    <p:anim calcmode="lin" valueType="num">
                                      <p:cBhvr>
                                        <p:cTn id="151" dur="2000" fill="hold"/>
                                        <p:tgtEl>
                                          <p:spTgt spid="90138"/>
                                        </p:tgtEl>
                                        <p:attrNameLst>
                                          <p:attrName>ppt_w</p:attrName>
                                        </p:attrNameLst>
                                      </p:cBhvr>
                                      <p:tavLst>
                                        <p:tav tm="0">
                                          <p:val>
                                            <p:fltVal val="0"/>
                                          </p:val>
                                        </p:tav>
                                        <p:tav tm="100000">
                                          <p:val>
                                            <p:strVal val="#ppt_w"/>
                                          </p:val>
                                        </p:tav>
                                      </p:tavLst>
                                    </p:anim>
                                  </p:childTnLst>
                                </p:cTn>
                              </p:par>
                            </p:childTnLst>
                          </p:cTn>
                        </p:par>
                        <p:par>
                          <p:cTn id="152" fill="hold" nodeType="afterGroup">
                            <p:stCondLst>
                              <p:cond delay="17000"/>
                            </p:stCondLst>
                            <p:childTnLst>
                              <p:par>
                                <p:cTn id="153" presetID="37" presetClass="entr" presetSubtype="0" fill="hold" nodeType="afterEffect">
                                  <p:stCondLst>
                                    <p:cond delay="0"/>
                                  </p:stCondLst>
                                  <p:childTnLst>
                                    <p:set>
                                      <p:cBhvr>
                                        <p:cTn id="154" dur="1" fill="hold">
                                          <p:stCondLst>
                                            <p:cond delay="0"/>
                                          </p:stCondLst>
                                        </p:cTn>
                                        <p:tgtEl>
                                          <p:spTgt spid="90145"/>
                                        </p:tgtEl>
                                        <p:attrNameLst>
                                          <p:attrName>style.visibility</p:attrName>
                                        </p:attrNameLst>
                                      </p:cBhvr>
                                      <p:to>
                                        <p:strVal val="visible"/>
                                      </p:to>
                                    </p:set>
                                    <p:animEffect transition="in" filter="fade">
                                      <p:cBhvr>
                                        <p:cTn id="155" dur="1000"/>
                                        <p:tgtEl>
                                          <p:spTgt spid="90145"/>
                                        </p:tgtEl>
                                      </p:cBhvr>
                                    </p:animEffect>
                                    <p:anim calcmode="lin" valueType="num">
                                      <p:cBhvr>
                                        <p:cTn id="156" dur="1000" fill="hold"/>
                                        <p:tgtEl>
                                          <p:spTgt spid="90145"/>
                                        </p:tgtEl>
                                        <p:attrNameLst>
                                          <p:attrName>ppt_x</p:attrName>
                                        </p:attrNameLst>
                                      </p:cBhvr>
                                      <p:tavLst>
                                        <p:tav tm="0">
                                          <p:val>
                                            <p:strVal val="#ppt_x"/>
                                          </p:val>
                                        </p:tav>
                                        <p:tav tm="100000">
                                          <p:val>
                                            <p:strVal val="#ppt_x"/>
                                          </p:val>
                                        </p:tav>
                                      </p:tavLst>
                                    </p:anim>
                                    <p:anim calcmode="lin" valueType="num">
                                      <p:cBhvr>
                                        <p:cTn id="157" dur="900" decel="100000" fill="hold"/>
                                        <p:tgtEl>
                                          <p:spTgt spid="90145"/>
                                        </p:tgtEl>
                                        <p:attrNameLst>
                                          <p:attrName>ppt_y</p:attrName>
                                        </p:attrNameLst>
                                      </p:cBhvr>
                                      <p:tavLst>
                                        <p:tav tm="0">
                                          <p:val>
                                            <p:strVal val="#ppt_y+1"/>
                                          </p:val>
                                        </p:tav>
                                        <p:tav tm="100000">
                                          <p:val>
                                            <p:strVal val="#ppt_y-.03"/>
                                          </p:val>
                                        </p:tav>
                                      </p:tavLst>
                                    </p:anim>
                                    <p:anim calcmode="lin" valueType="num">
                                      <p:cBhvr>
                                        <p:cTn id="158" dur="100" accel="100000" fill="hold">
                                          <p:stCondLst>
                                            <p:cond delay="900"/>
                                          </p:stCondLst>
                                        </p:cTn>
                                        <p:tgtEl>
                                          <p:spTgt spid="90145"/>
                                        </p:tgtEl>
                                        <p:attrNameLst>
                                          <p:attrName>ppt_y</p:attrName>
                                        </p:attrNameLst>
                                      </p:cBhvr>
                                      <p:tavLst>
                                        <p:tav tm="0">
                                          <p:val>
                                            <p:strVal val="#ppt_y-.03"/>
                                          </p:val>
                                        </p:tav>
                                        <p:tav tm="100000">
                                          <p:val>
                                            <p:strVal val="#ppt_y"/>
                                          </p:val>
                                        </p:tav>
                                      </p:tavLst>
                                    </p:anim>
                                  </p:childTnLst>
                                </p:cTn>
                              </p:par>
                            </p:childTnLst>
                          </p:cTn>
                        </p:par>
                        <p:par>
                          <p:cTn id="159" fill="hold" nodeType="afterGroup">
                            <p:stCondLst>
                              <p:cond delay="18000"/>
                            </p:stCondLst>
                            <p:childTnLst>
                              <p:par>
                                <p:cTn id="160" presetID="53" presetClass="entr" presetSubtype="0" fill="hold" nodeType="afterEffect">
                                  <p:stCondLst>
                                    <p:cond delay="0"/>
                                  </p:stCondLst>
                                  <p:childTnLst>
                                    <p:set>
                                      <p:cBhvr>
                                        <p:cTn id="161" dur="1" fill="hold">
                                          <p:stCondLst>
                                            <p:cond delay="0"/>
                                          </p:stCondLst>
                                        </p:cTn>
                                        <p:tgtEl>
                                          <p:spTgt spid="90180"/>
                                        </p:tgtEl>
                                        <p:attrNameLst>
                                          <p:attrName>style.visibility</p:attrName>
                                        </p:attrNameLst>
                                      </p:cBhvr>
                                      <p:to>
                                        <p:strVal val="visible"/>
                                      </p:to>
                                    </p:set>
                                    <p:anim calcmode="lin" valueType="num">
                                      <p:cBhvr>
                                        <p:cTn id="162" dur="500" fill="hold"/>
                                        <p:tgtEl>
                                          <p:spTgt spid="90180"/>
                                        </p:tgtEl>
                                        <p:attrNameLst>
                                          <p:attrName>ppt_w</p:attrName>
                                        </p:attrNameLst>
                                      </p:cBhvr>
                                      <p:tavLst>
                                        <p:tav tm="0">
                                          <p:val>
                                            <p:fltVal val="0"/>
                                          </p:val>
                                        </p:tav>
                                        <p:tav tm="100000">
                                          <p:val>
                                            <p:strVal val="#ppt_w"/>
                                          </p:val>
                                        </p:tav>
                                      </p:tavLst>
                                    </p:anim>
                                    <p:anim calcmode="lin" valueType="num">
                                      <p:cBhvr>
                                        <p:cTn id="163" dur="500" fill="hold"/>
                                        <p:tgtEl>
                                          <p:spTgt spid="90180"/>
                                        </p:tgtEl>
                                        <p:attrNameLst>
                                          <p:attrName>ppt_h</p:attrName>
                                        </p:attrNameLst>
                                      </p:cBhvr>
                                      <p:tavLst>
                                        <p:tav tm="0">
                                          <p:val>
                                            <p:fltVal val="0"/>
                                          </p:val>
                                        </p:tav>
                                        <p:tav tm="100000">
                                          <p:val>
                                            <p:strVal val="#ppt_h"/>
                                          </p:val>
                                        </p:tav>
                                      </p:tavLst>
                                    </p:anim>
                                    <p:animEffect transition="in" filter="fade">
                                      <p:cBhvr>
                                        <p:cTn id="164" dur="500"/>
                                        <p:tgtEl>
                                          <p:spTgt spid="90180"/>
                                        </p:tgtEl>
                                      </p:cBhvr>
                                    </p:animEffect>
                                  </p:childTnLst>
                                </p:cTn>
                              </p:par>
                            </p:childTnLst>
                          </p:cTn>
                        </p:par>
                        <p:par>
                          <p:cTn id="165" fill="hold" nodeType="afterGroup">
                            <p:stCondLst>
                              <p:cond delay="18500"/>
                            </p:stCondLst>
                            <p:childTnLst>
                              <p:par>
                                <p:cTn id="166" presetID="17" presetClass="entr" presetSubtype="10" fill="hold" nodeType="afterEffect">
                                  <p:stCondLst>
                                    <p:cond delay="0"/>
                                  </p:stCondLst>
                                  <p:childTnLst>
                                    <p:set>
                                      <p:cBhvr>
                                        <p:cTn id="167" dur="1" fill="hold">
                                          <p:stCondLst>
                                            <p:cond delay="0"/>
                                          </p:stCondLst>
                                        </p:cTn>
                                        <p:tgtEl>
                                          <p:spTgt spid="90147"/>
                                        </p:tgtEl>
                                        <p:attrNameLst>
                                          <p:attrName>style.visibility</p:attrName>
                                        </p:attrNameLst>
                                      </p:cBhvr>
                                      <p:to>
                                        <p:strVal val="visible"/>
                                      </p:to>
                                    </p:set>
                                    <p:anim calcmode="lin" valueType="num">
                                      <p:cBhvr>
                                        <p:cTn id="168" dur="500" fill="hold"/>
                                        <p:tgtEl>
                                          <p:spTgt spid="90147"/>
                                        </p:tgtEl>
                                        <p:attrNameLst>
                                          <p:attrName>ppt_w</p:attrName>
                                        </p:attrNameLst>
                                      </p:cBhvr>
                                      <p:tavLst>
                                        <p:tav tm="0">
                                          <p:val>
                                            <p:fltVal val="0"/>
                                          </p:val>
                                        </p:tav>
                                        <p:tav tm="100000">
                                          <p:val>
                                            <p:strVal val="#ppt_w"/>
                                          </p:val>
                                        </p:tav>
                                      </p:tavLst>
                                    </p:anim>
                                    <p:anim calcmode="lin" valueType="num">
                                      <p:cBhvr>
                                        <p:cTn id="169" dur="500" fill="hold"/>
                                        <p:tgtEl>
                                          <p:spTgt spid="90147"/>
                                        </p:tgtEl>
                                        <p:attrNameLst>
                                          <p:attrName>ppt_h</p:attrName>
                                        </p:attrNameLst>
                                      </p:cBhvr>
                                      <p:tavLst>
                                        <p:tav tm="0">
                                          <p:val>
                                            <p:strVal val="#ppt_h"/>
                                          </p:val>
                                        </p:tav>
                                        <p:tav tm="100000">
                                          <p:val>
                                            <p:strVal val="#ppt_h"/>
                                          </p:val>
                                        </p:tav>
                                      </p:tavLst>
                                    </p:anim>
                                  </p:childTnLst>
                                </p:cTn>
                              </p:par>
                            </p:childTnLst>
                          </p:cTn>
                        </p:par>
                        <p:par>
                          <p:cTn id="170" fill="hold" nodeType="afterGroup">
                            <p:stCondLst>
                              <p:cond delay="19000"/>
                            </p:stCondLst>
                            <p:childTnLst>
                              <p:par>
                                <p:cTn id="171" presetID="54" presetClass="entr" presetSubtype="0" accel="100000" fill="hold" nodeType="afterEffect">
                                  <p:stCondLst>
                                    <p:cond delay="0"/>
                                  </p:stCondLst>
                                  <p:childTnLst>
                                    <p:set>
                                      <p:cBhvr>
                                        <p:cTn id="172" dur="1" fill="hold">
                                          <p:stCondLst>
                                            <p:cond delay="0"/>
                                          </p:stCondLst>
                                        </p:cTn>
                                        <p:tgtEl>
                                          <p:spTgt spid="90152"/>
                                        </p:tgtEl>
                                        <p:attrNameLst>
                                          <p:attrName>style.visibility</p:attrName>
                                        </p:attrNameLst>
                                      </p:cBhvr>
                                      <p:to>
                                        <p:strVal val="visible"/>
                                      </p:to>
                                    </p:set>
                                    <p:anim calcmode="lin" valueType="num">
                                      <p:cBhvr>
                                        <p:cTn id="173" dur="500" fill="hold"/>
                                        <p:tgtEl>
                                          <p:spTgt spid="90152"/>
                                        </p:tgtEl>
                                        <p:attrNameLst>
                                          <p:attrName>ppt_w</p:attrName>
                                        </p:attrNameLst>
                                      </p:cBhvr>
                                      <p:tavLst>
                                        <p:tav tm="0">
                                          <p:val>
                                            <p:strVal val="#ppt_w*0.05"/>
                                          </p:val>
                                        </p:tav>
                                        <p:tav tm="100000">
                                          <p:val>
                                            <p:strVal val="#ppt_w"/>
                                          </p:val>
                                        </p:tav>
                                      </p:tavLst>
                                    </p:anim>
                                    <p:anim calcmode="lin" valueType="num">
                                      <p:cBhvr>
                                        <p:cTn id="174" dur="500" fill="hold"/>
                                        <p:tgtEl>
                                          <p:spTgt spid="90152"/>
                                        </p:tgtEl>
                                        <p:attrNameLst>
                                          <p:attrName>ppt_h</p:attrName>
                                        </p:attrNameLst>
                                      </p:cBhvr>
                                      <p:tavLst>
                                        <p:tav tm="0">
                                          <p:val>
                                            <p:strVal val="#ppt_h"/>
                                          </p:val>
                                        </p:tav>
                                        <p:tav tm="100000">
                                          <p:val>
                                            <p:strVal val="#ppt_h"/>
                                          </p:val>
                                        </p:tav>
                                      </p:tavLst>
                                    </p:anim>
                                    <p:anim calcmode="lin" valueType="num">
                                      <p:cBhvr>
                                        <p:cTn id="175" dur="500" fill="hold"/>
                                        <p:tgtEl>
                                          <p:spTgt spid="90152"/>
                                        </p:tgtEl>
                                        <p:attrNameLst>
                                          <p:attrName>ppt_x</p:attrName>
                                        </p:attrNameLst>
                                      </p:cBhvr>
                                      <p:tavLst>
                                        <p:tav tm="0">
                                          <p:val>
                                            <p:strVal val="#ppt_x-.2"/>
                                          </p:val>
                                        </p:tav>
                                        <p:tav tm="100000">
                                          <p:val>
                                            <p:strVal val="#ppt_x"/>
                                          </p:val>
                                        </p:tav>
                                      </p:tavLst>
                                    </p:anim>
                                    <p:anim calcmode="lin" valueType="num">
                                      <p:cBhvr>
                                        <p:cTn id="176" dur="500" fill="hold"/>
                                        <p:tgtEl>
                                          <p:spTgt spid="90152"/>
                                        </p:tgtEl>
                                        <p:attrNameLst>
                                          <p:attrName>ppt_y</p:attrName>
                                        </p:attrNameLst>
                                      </p:cBhvr>
                                      <p:tavLst>
                                        <p:tav tm="0">
                                          <p:val>
                                            <p:strVal val="#ppt_y"/>
                                          </p:val>
                                        </p:tav>
                                        <p:tav tm="100000">
                                          <p:val>
                                            <p:strVal val="#ppt_y"/>
                                          </p:val>
                                        </p:tav>
                                      </p:tavLst>
                                    </p:anim>
                                    <p:animEffect transition="in" filter="fade">
                                      <p:cBhvr>
                                        <p:cTn id="177" dur="500"/>
                                        <p:tgtEl>
                                          <p:spTgt spid="90152"/>
                                        </p:tgtEl>
                                      </p:cBhvr>
                                    </p:animEffect>
                                  </p:childTnLst>
                                </p:cTn>
                              </p:par>
                            </p:childTnLst>
                          </p:cTn>
                        </p:par>
                        <p:par>
                          <p:cTn id="178" fill="hold" nodeType="afterGroup">
                            <p:stCondLst>
                              <p:cond delay="19500"/>
                            </p:stCondLst>
                            <p:childTnLst>
                              <p:par>
                                <p:cTn id="179" presetID="51" presetClass="entr" presetSubtype="0" fill="hold" nodeType="afterEffect">
                                  <p:stCondLst>
                                    <p:cond delay="0"/>
                                  </p:stCondLst>
                                  <p:childTnLst>
                                    <p:set>
                                      <p:cBhvr>
                                        <p:cTn id="180" dur="1" fill="hold">
                                          <p:stCondLst>
                                            <p:cond delay="0"/>
                                          </p:stCondLst>
                                        </p:cTn>
                                        <p:tgtEl>
                                          <p:spTgt spid="90182"/>
                                        </p:tgtEl>
                                        <p:attrNameLst>
                                          <p:attrName>style.visibility</p:attrName>
                                        </p:attrNameLst>
                                      </p:cBhvr>
                                      <p:to>
                                        <p:strVal val="visible"/>
                                      </p:to>
                                    </p:set>
                                    <p:animEffect transition="in" filter="fade">
                                      <p:cBhvr>
                                        <p:cTn id="181" dur="770" decel="100000"/>
                                        <p:tgtEl>
                                          <p:spTgt spid="90182"/>
                                        </p:tgtEl>
                                      </p:cBhvr>
                                    </p:animEffect>
                                    <p:animScale>
                                      <p:cBhvr>
                                        <p:cTn id="182" dur="770" decel="100000"/>
                                        <p:tgtEl>
                                          <p:spTgt spid="90182"/>
                                        </p:tgtEl>
                                      </p:cBhvr>
                                      <p:from x="10000" y="10000"/>
                                      <p:to x="200000" y="450000"/>
                                    </p:animScale>
                                    <p:animScale>
                                      <p:cBhvr>
                                        <p:cTn id="183" dur="1230" accel="100000" fill="hold">
                                          <p:stCondLst>
                                            <p:cond delay="770"/>
                                          </p:stCondLst>
                                        </p:cTn>
                                        <p:tgtEl>
                                          <p:spTgt spid="90182"/>
                                        </p:tgtEl>
                                      </p:cBhvr>
                                      <p:from x="200000" y="450000"/>
                                      <p:to x="100000" y="100000"/>
                                    </p:animScale>
                                    <p:set>
                                      <p:cBhvr>
                                        <p:cTn id="184" dur="770" fill="hold"/>
                                        <p:tgtEl>
                                          <p:spTgt spid="90182"/>
                                        </p:tgtEl>
                                        <p:attrNameLst>
                                          <p:attrName>ppt_x</p:attrName>
                                        </p:attrNameLst>
                                      </p:cBhvr>
                                      <p:to>
                                        <p:strVal val="(0.5)"/>
                                      </p:to>
                                    </p:set>
                                    <p:anim from="(0.5)" to="(#ppt_x)" calcmode="lin" valueType="num">
                                      <p:cBhvr>
                                        <p:cTn id="185" dur="1230" accel="100000" fill="hold">
                                          <p:stCondLst>
                                            <p:cond delay="770"/>
                                          </p:stCondLst>
                                        </p:cTn>
                                        <p:tgtEl>
                                          <p:spTgt spid="90182"/>
                                        </p:tgtEl>
                                        <p:attrNameLst>
                                          <p:attrName>ppt_x</p:attrName>
                                        </p:attrNameLst>
                                      </p:cBhvr>
                                    </p:anim>
                                    <p:set>
                                      <p:cBhvr>
                                        <p:cTn id="186" dur="770" fill="hold"/>
                                        <p:tgtEl>
                                          <p:spTgt spid="90182"/>
                                        </p:tgtEl>
                                        <p:attrNameLst>
                                          <p:attrName>ppt_y</p:attrName>
                                        </p:attrNameLst>
                                      </p:cBhvr>
                                      <p:to>
                                        <p:strVal val="(#ppt_y+0.4)"/>
                                      </p:to>
                                    </p:set>
                                    <p:anim from="(#ppt_y+0.4)" to="(#ppt_y)" calcmode="lin" valueType="num">
                                      <p:cBhvr>
                                        <p:cTn id="187" dur="1230" accel="100000" fill="hold">
                                          <p:stCondLst>
                                            <p:cond delay="770"/>
                                          </p:stCondLst>
                                        </p:cTn>
                                        <p:tgtEl>
                                          <p:spTgt spid="90182"/>
                                        </p:tgtEl>
                                        <p:attrNameLst>
                                          <p:attrName>ppt_y</p:attrName>
                                        </p:attrNameLst>
                                      </p:cBhvr>
                                    </p:anim>
                                  </p:childTnLst>
                                </p:cTn>
                              </p:par>
                            </p:childTnLst>
                          </p:cTn>
                        </p:par>
                        <p:par>
                          <p:cTn id="188" fill="hold" nodeType="afterGroup">
                            <p:stCondLst>
                              <p:cond delay="21500"/>
                            </p:stCondLst>
                            <p:childTnLst>
                              <p:par>
                                <p:cTn id="189" presetID="53" presetClass="entr" presetSubtype="0" fill="hold" nodeType="afterEffect">
                                  <p:stCondLst>
                                    <p:cond delay="0"/>
                                  </p:stCondLst>
                                  <p:childTnLst>
                                    <p:set>
                                      <p:cBhvr>
                                        <p:cTn id="190" dur="1" fill="hold">
                                          <p:stCondLst>
                                            <p:cond delay="0"/>
                                          </p:stCondLst>
                                        </p:cTn>
                                        <p:tgtEl>
                                          <p:spTgt spid="90154"/>
                                        </p:tgtEl>
                                        <p:attrNameLst>
                                          <p:attrName>style.visibility</p:attrName>
                                        </p:attrNameLst>
                                      </p:cBhvr>
                                      <p:to>
                                        <p:strVal val="visible"/>
                                      </p:to>
                                    </p:set>
                                    <p:anim calcmode="lin" valueType="num">
                                      <p:cBhvr>
                                        <p:cTn id="191" dur="500" fill="hold"/>
                                        <p:tgtEl>
                                          <p:spTgt spid="90154"/>
                                        </p:tgtEl>
                                        <p:attrNameLst>
                                          <p:attrName>ppt_w</p:attrName>
                                        </p:attrNameLst>
                                      </p:cBhvr>
                                      <p:tavLst>
                                        <p:tav tm="0">
                                          <p:val>
                                            <p:fltVal val="0"/>
                                          </p:val>
                                        </p:tav>
                                        <p:tav tm="100000">
                                          <p:val>
                                            <p:strVal val="#ppt_w"/>
                                          </p:val>
                                        </p:tav>
                                      </p:tavLst>
                                    </p:anim>
                                    <p:anim calcmode="lin" valueType="num">
                                      <p:cBhvr>
                                        <p:cTn id="192" dur="500" fill="hold"/>
                                        <p:tgtEl>
                                          <p:spTgt spid="90154"/>
                                        </p:tgtEl>
                                        <p:attrNameLst>
                                          <p:attrName>ppt_h</p:attrName>
                                        </p:attrNameLst>
                                      </p:cBhvr>
                                      <p:tavLst>
                                        <p:tav tm="0">
                                          <p:val>
                                            <p:fltVal val="0"/>
                                          </p:val>
                                        </p:tav>
                                        <p:tav tm="100000">
                                          <p:val>
                                            <p:strVal val="#ppt_h"/>
                                          </p:val>
                                        </p:tav>
                                      </p:tavLst>
                                    </p:anim>
                                    <p:animEffect transition="in" filter="fade">
                                      <p:cBhvr>
                                        <p:cTn id="193" dur="500"/>
                                        <p:tgtEl>
                                          <p:spTgt spid="90154"/>
                                        </p:tgtEl>
                                      </p:cBhvr>
                                    </p:animEffect>
                                  </p:childTnLst>
                                </p:cTn>
                              </p:par>
                            </p:childTnLst>
                          </p:cTn>
                        </p:par>
                        <p:par>
                          <p:cTn id="194" fill="hold" nodeType="afterGroup">
                            <p:stCondLst>
                              <p:cond delay="22000"/>
                            </p:stCondLst>
                            <p:childTnLst>
                              <p:par>
                                <p:cTn id="195" presetID="48" presetClass="entr" presetSubtype="0" accel="50000" fill="hold" nodeType="afterEffect">
                                  <p:stCondLst>
                                    <p:cond delay="0"/>
                                  </p:stCondLst>
                                  <p:childTnLst>
                                    <p:set>
                                      <p:cBhvr>
                                        <p:cTn id="196" dur="1" fill="hold">
                                          <p:stCondLst>
                                            <p:cond delay="0"/>
                                          </p:stCondLst>
                                        </p:cTn>
                                        <p:tgtEl>
                                          <p:spTgt spid="90185"/>
                                        </p:tgtEl>
                                        <p:attrNameLst>
                                          <p:attrName>style.visibility</p:attrName>
                                        </p:attrNameLst>
                                      </p:cBhvr>
                                      <p:to>
                                        <p:strVal val="visible"/>
                                      </p:to>
                                    </p:set>
                                    <p:anim calcmode="lin" valueType="num">
                                      <p:cBhvr>
                                        <p:cTn id="197" dur="1000" fill="hold"/>
                                        <p:tgtEl>
                                          <p:spTgt spid="9018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8" dur="1000" fill="hold"/>
                                        <p:tgtEl>
                                          <p:spTgt spid="90185"/>
                                        </p:tgtEl>
                                        <p:attrNameLst>
                                          <p:attrName>ppt_x</p:attrName>
                                        </p:attrNameLst>
                                      </p:cBhvr>
                                      <p:tavLst>
                                        <p:tav tm="0">
                                          <p:val>
                                            <p:fltVal val="-1"/>
                                          </p:val>
                                        </p:tav>
                                        <p:tav tm="50000">
                                          <p:val>
                                            <p:fltVal val="0.95"/>
                                          </p:val>
                                        </p:tav>
                                        <p:tav tm="100000">
                                          <p:val>
                                            <p:strVal val="#ppt_x"/>
                                          </p:val>
                                        </p:tav>
                                      </p:tavLst>
                                    </p:anim>
                                    <p:anim calcmode="lin" valueType="num">
                                      <p:cBhvr>
                                        <p:cTn id="199" dur="1000" fill="hold"/>
                                        <p:tgtEl>
                                          <p:spTgt spid="90185"/>
                                        </p:tgtEl>
                                        <p:attrNameLst>
                                          <p:attrName>ppt_y</p:attrName>
                                        </p:attrNameLst>
                                      </p:cBhvr>
                                      <p:tavLst>
                                        <p:tav tm="0">
                                          <p:val>
                                            <p:strVal val="#ppt_y"/>
                                          </p:val>
                                        </p:tav>
                                        <p:tav tm="100000">
                                          <p:val>
                                            <p:strVal val="#ppt_y"/>
                                          </p:val>
                                        </p:tav>
                                      </p:tavLst>
                                    </p:anim>
                                    <p:animEffect transition="in" filter="fade">
                                      <p:cBhvr>
                                        <p:cTn id="200" dur="1000"/>
                                        <p:tgtEl>
                                          <p:spTgt spid="9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266825" y="398463"/>
            <a:ext cx="9144000" cy="766762"/>
          </a:xfrm>
        </p:spPr>
        <p:txBody>
          <a:bodyPr/>
          <a:lstStyle/>
          <a:p>
            <a:r>
              <a:rPr lang="en-US" altLang="en-US" sz="4800" dirty="0" smtClean="0">
                <a:solidFill>
                  <a:schemeClr val="bg1"/>
                </a:solidFill>
              </a:rPr>
              <a:t>Short Term Export Credit Export Credit </a:t>
            </a:r>
            <a:r>
              <a:rPr lang="en-US" altLang="en-US" sz="4400" dirty="0" smtClean="0">
                <a:solidFill>
                  <a:schemeClr val="bg1"/>
                </a:solidFill>
              </a:rPr>
              <a:t>Insurance</a:t>
            </a:r>
            <a:endParaRPr lang="en-US" altLang="en-US" sz="4800" dirty="0" smtClean="0">
              <a:solidFill>
                <a:schemeClr val="bg1"/>
              </a:solidFill>
            </a:endParaRPr>
          </a:p>
        </p:txBody>
      </p:sp>
      <p:sp>
        <p:nvSpPr>
          <p:cNvPr id="4" name="TextBox 3"/>
          <p:cNvSpPr txBox="1"/>
          <p:nvPr/>
        </p:nvSpPr>
        <p:spPr>
          <a:xfrm>
            <a:off x="1312864" y="1365252"/>
            <a:ext cx="9312275" cy="5282985"/>
          </a:xfrm>
          <a:prstGeom prst="rect">
            <a:avLst/>
          </a:prstGeom>
          <a:noFill/>
        </p:spPr>
        <p:txBody>
          <a:bodyPr>
            <a:spAutoFit/>
          </a:bodyPr>
          <a:lstStyle/>
          <a:p>
            <a:pPr eaLnBrk="1" hangingPunct="1">
              <a:lnSpc>
                <a:spcPct val="85000"/>
              </a:lnSpc>
              <a:spcBef>
                <a:spcPct val="25000"/>
              </a:spcBef>
              <a:spcAft>
                <a:spcPct val="25000"/>
              </a:spcAft>
              <a:defRPr/>
            </a:pPr>
            <a:r>
              <a:rPr lang="en-US" sz="3200" dirty="0"/>
              <a:t> </a:t>
            </a:r>
            <a:r>
              <a:rPr lang="en-US" sz="3200" u="sng" dirty="0"/>
              <a:t>Policies for Small Business*:</a:t>
            </a:r>
          </a:p>
          <a:p>
            <a:pPr marL="914400" lvl="1" indent="-457200" eaLnBrk="1" hangingPunct="1">
              <a:lnSpc>
                <a:spcPct val="85000"/>
              </a:lnSpc>
              <a:spcBef>
                <a:spcPct val="25000"/>
              </a:spcBef>
              <a:spcAft>
                <a:spcPct val="25000"/>
              </a:spcAft>
              <a:buClr>
                <a:srgbClr val="82C341"/>
              </a:buClr>
              <a:buFont typeface="Arial" panose="020B0604020202020204" pitchFamily="34" charset="0"/>
              <a:buChar char="•"/>
              <a:defRPr/>
            </a:pPr>
            <a:r>
              <a:rPr lang="en-US" sz="2800" b="1" dirty="0" smtClean="0">
                <a:solidFill>
                  <a:srgbClr val="FF0000"/>
                </a:solidFill>
              </a:rPr>
              <a:t>Small Business Multi Buyer</a:t>
            </a:r>
            <a:endParaRPr lang="en-US" sz="2800" b="1" dirty="0">
              <a:solidFill>
                <a:srgbClr val="FF0000"/>
              </a:solidFill>
            </a:endParaRPr>
          </a:p>
          <a:p>
            <a:pPr lvl="2" eaLnBrk="1" hangingPunct="1">
              <a:lnSpc>
                <a:spcPct val="85000"/>
              </a:lnSpc>
              <a:spcBef>
                <a:spcPct val="25000"/>
              </a:spcBef>
              <a:spcAft>
                <a:spcPct val="25000"/>
              </a:spcAft>
              <a:buClr>
                <a:srgbClr val="82C341"/>
              </a:buClr>
              <a:defRPr/>
            </a:pPr>
            <a:r>
              <a:rPr lang="en-US" sz="2400" dirty="0"/>
              <a:t>95 % cover, one-time $500 refundable policy issuance fee, pay-as-you-go, </a:t>
            </a:r>
            <a:endParaRPr lang="en-US" sz="2400" dirty="0" smtClean="0"/>
          </a:p>
          <a:p>
            <a:pPr lvl="2" eaLnBrk="1" hangingPunct="1">
              <a:lnSpc>
                <a:spcPct val="85000"/>
              </a:lnSpc>
              <a:spcBef>
                <a:spcPct val="25000"/>
              </a:spcBef>
              <a:spcAft>
                <a:spcPct val="25000"/>
              </a:spcAft>
              <a:buClr>
                <a:srgbClr val="82C341"/>
              </a:buClr>
              <a:defRPr/>
            </a:pPr>
            <a:r>
              <a:rPr lang="en-US" sz="2400" b="1" dirty="0" smtClean="0">
                <a:solidFill>
                  <a:srgbClr val="FF0000"/>
                </a:solidFill>
              </a:rPr>
              <a:t>Standard </a:t>
            </a:r>
            <a:r>
              <a:rPr lang="en-US" sz="2800" b="1" dirty="0" smtClean="0">
                <a:solidFill>
                  <a:srgbClr val="FF0000"/>
                </a:solidFill>
              </a:rPr>
              <a:t>Multi-Buyer</a:t>
            </a:r>
            <a:endParaRPr lang="en-US" sz="2800" b="1" dirty="0">
              <a:solidFill>
                <a:srgbClr val="FF0000"/>
              </a:solidFill>
            </a:endParaRPr>
          </a:p>
          <a:p>
            <a:pPr lvl="2" eaLnBrk="1" hangingPunct="1">
              <a:lnSpc>
                <a:spcPct val="85000"/>
              </a:lnSpc>
              <a:spcBef>
                <a:spcPct val="25000"/>
              </a:spcBef>
              <a:spcAft>
                <a:spcPct val="25000"/>
              </a:spcAft>
              <a:buClr>
                <a:srgbClr val="82C341"/>
              </a:buClr>
              <a:defRPr/>
            </a:pPr>
            <a:r>
              <a:rPr lang="en-US" sz="2400" dirty="0"/>
              <a:t>95 % cover, one-time $500 refundable policy issuance fee, pay-as-you-go, some buyer approval authority may be given to exporter </a:t>
            </a:r>
          </a:p>
          <a:p>
            <a:pPr marL="914400" lvl="1" indent="-457200" eaLnBrk="1" hangingPunct="1">
              <a:lnSpc>
                <a:spcPct val="85000"/>
              </a:lnSpc>
              <a:spcBef>
                <a:spcPct val="25000"/>
              </a:spcBef>
              <a:spcAft>
                <a:spcPct val="25000"/>
              </a:spcAft>
              <a:buClr>
                <a:srgbClr val="82C341"/>
              </a:buClr>
              <a:buFont typeface="Arial" panose="020B0604020202020204" pitchFamily="34" charset="0"/>
              <a:buChar char="•"/>
              <a:defRPr/>
            </a:pPr>
            <a:r>
              <a:rPr lang="en-US" sz="2800" b="1" dirty="0">
                <a:solidFill>
                  <a:srgbClr val="FF0000"/>
                </a:solidFill>
              </a:rPr>
              <a:t>Single-Buyer</a:t>
            </a:r>
          </a:p>
          <a:p>
            <a:pPr lvl="2" eaLnBrk="1" hangingPunct="1">
              <a:lnSpc>
                <a:spcPct val="85000"/>
              </a:lnSpc>
              <a:spcBef>
                <a:spcPct val="25000"/>
              </a:spcBef>
              <a:spcAft>
                <a:spcPct val="25000"/>
              </a:spcAft>
              <a:buClr>
                <a:srgbClr val="82C341"/>
              </a:buClr>
              <a:defRPr/>
            </a:pPr>
            <a:r>
              <a:rPr lang="en-US" sz="2400" dirty="0"/>
              <a:t>90% cover, no deductible</a:t>
            </a:r>
          </a:p>
          <a:p>
            <a:pPr marL="198437" lvl="2" eaLnBrk="1" hangingPunct="1">
              <a:lnSpc>
                <a:spcPct val="85000"/>
              </a:lnSpc>
              <a:spcBef>
                <a:spcPct val="25000"/>
              </a:spcBef>
              <a:spcAft>
                <a:spcPct val="25000"/>
              </a:spcAft>
              <a:buFont typeface="Arial" charset="0"/>
              <a:buNone/>
              <a:defRPr/>
            </a:pPr>
            <a:endParaRPr lang="en-US" dirty="0"/>
          </a:p>
          <a:p>
            <a:pPr marL="198437" lvl="2" eaLnBrk="1" hangingPunct="1">
              <a:lnSpc>
                <a:spcPct val="85000"/>
              </a:lnSpc>
              <a:spcBef>
                <a:spcPct val="25000"/>
              </a:spcBef>
              <a:spcAft>
                <a:spcPct val="25000"/>
              </a:spcAft>
              <a:buFont typeface="Arial" charset="0"/>
              <a:buNone/>
              <a:defRPr/>
            </a:pPr>
            <a:r>
              <a:rPr lang="en-US" b="1" dirty="0"/>
              <a:t>* SBA definition</a:t>
            </a:r>
            <a:endParaRPr lang="en-US" altLang="en-US" sz="2400" dirty="0"/>
          </a:p>
        </p:txBody>
      </p:sp>
    </p:spTree>
    <p:extLst>
      <p:ext uri="{BB962C8B-B14F-4D97-AF65-F5344CB8AC3E}">
        <p14:creationId xmlns:p14="http://schemas.microsoft.com/office/powerpoint/2010/main" val="290796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6100" y="1485021"/>
            <a:ext cx="7581900" cy="3164969"/>
          </a:xfrm>
          <a:prstGeom prst="rect">
            <a:avLst/>
          </a:prstGeom>
        </p:spPr>
        <p:txBody>
          <a:bodyPr vert="horz" wrap="square" lIns="0" tIns="0" rIns="0" bIns="0" rtlCol="0">
            <a:spAutoFit/>
          </a:bodyPr>
          <a:lstStyle/>
          <a:p>
            <a:pPr marL="12700"/>
            <a:endParaRPr lang="en-US" sz="2400" b="1" spc="-5" dirty="0" smtClean="0">
              <a:solidFill>
                <a:srgbClr val="202327"/>
              </a:solidFill>
              <a:latin typeface="Georgia"/>
              <a:cs typeface="Georgia"/>
            </a:endParaRPr>
          </a:p>
          <a:p>
            <a:pPr marL="12700"/>
            <a:endParaRPr lang="en-US" sz="2400" b="1" spc="-5" dirty="0" smtClean="0">
              <a:solidFill>
                <a:srgbClr val="202327"/>
              </a:solidFill>
              <a:latin typeface="Georgia"/>
              <a:cs typeface="Georgia"/>
            </a:endParaRPr>
          </a:p>
          <a:p>
            <a:pPr marL="12700"/>
            <a:endParaRPr lang="en-US" sz="2400" b="1" spc="-5" dirty="0">
              <a:solidFill>
                <a:srgbClr val="202327"/>
              </a:solidFill>
              <a:latin typeface="Georgia"/>
              <a:cs typeface="Georgia"/>
            </a:endParaRPr>
          </a:p>
          <a:p>
            <a:pPr marL="12700"/>
            <a:r>
              <a:rPr sz="2400" b="1" spc="-5" dirty="0" smtClean="0">
                <a:solidFill>
                  <a:srgbClr val="202327"/>
                </a:solidFill>
                <a:latin typeface="Georgia"/>
                <a:cs typeface="Georgia"/>
              </a:rPr>
              <a:t>E</a:t>
            </a:r>
            <a:r>
              <a:rPr sz="2400" b="1" spc="5" dirty="0" smtClean="0">
                <a:solidFill>
                  <a:srgbClr val="202327"/>
                </a:solidFill>
                <a:latin typeface="Georgia"/>
                <a:cs typeface="Georgia"/>
              </a:rPr>
              <a:t>x</a:t>
            </a:r>
            <a:r>
              <a:rPr sz="2400" b="1" spc="-10" dirty="0" smtClean="0">
                <a:solidFill>
                  <a:srgbClr val="202327"/>
                </a:solidFill>
                <a:latin typeface="Georgia"/>
                <a:cs typeface="Georgia"/>
              </a:rPr>
              <a:t>-</a:t>
            </a:r>
            <a:r>
              <a:rPr sz="2400" b="1" dirty="0" err="1" smtClean="0">
                <a:solidFill>
                  <a:srgbClr val="202327"/>
                </a:solidFill>
                <a:latin typeface="Georgia"/>
                <a:cs typeface="Georgia"/>
              </a:rPr>
              <a:t>Im</a:t>
            </a:r>
            <a:r>
              <a:rPr sz="2400" b="1" dirty="0" smtClean="0">
                <a:solidFill>
                  <a:srgbClr val="202327"/>
                </a:solidFill>
                <a:latin typeface="Georgia"/>
                <a:cs typeface="Georgia"/>
              </a:rPr>
              <a:t> </a:t>
            </a:r>
            <a:r>
              <a:rPr sz="2400" b="1" spc="-10" dirty="0">
                <a:solidFill>
                  <a:srgbClr val="202327"/>
                </a:solidFill>
                <a:latin typeface="Georgia"/>
                <a:cs typeface="Georgia"/>
              </a:rPr>
              <a:t>B</a:t>
            </a:r>
            <a:r>
              <a:rPr sz="2400" b="1" dirty="0">
                <a:solidFill>
                  <a:srgbClr val="202327"/>
                </a:solidFill>
                <a:latin typeface="Georgia"/>
                <a:cs typeface="Georgia"/>
              </a:rPr>
              <a:t>an</a:t>
            </a:r>
            <a:r>
              <a:rPr sz="2400" b="1" spc="-10" dirty="0">
                <a:solidFill>
                  <a:srgbClr val="202327"/>
                </a:solidFill>
                <a:latin typeface="Georgia"/>
                <a:cs typeface="Georgia"/>
              </a:rPr>
              <a:t>k</a:t>
            </a:r>
            <a:r>
              <a:rPr sz="2400" b="1" dirty="0">
                <a:solidFill>
                  <a:srgbClr val="202327"/>
                </a:solidFill>
                <a:latin typeface="Georgia"/>
                <a:cs typeface="Georgia"/>
              </a:rPr>
              <a:t>’s Shor</a:t>
            </a:r>
            <a:r>
              <a:rPr sz="2400" b="1" spc="-5" dirty="0">
                <a:solidFill>
                  <a:srgbClr val="202327"/>
                </a:solidFill>
                <a:latin typeface="Georgia"/>
                <a:cs typeface="Georgia"/>
              </a:rPr>
              <a:t>t</a:t>
            </a:r>
            <a:r>
              <a:rPr sz="2400" b="1" spc="-10" dirty="0">
                <a:solidFill>
                  <a:srgbClr val="202327"/>
                </a:solidFill>
                <a:latin typeface="Georgia"/>
                <a:cs typeface="Georgia"/>
              </a:rPr>
              <a:t>-</a:t>
            </a:r>
            <a:r>
              <a:rPr sz="2400" b="1" spc="-20" dirty="0">
                <a:solidFill>
                  <a:srgbClr val="202327"/>
                </a:solidFill>
                <a:latin typeface="Georgia"/>
                <a:cs typeface="Georgia"/>
              </a:rPr>
              <a:t>Ter</a:t>
            </a:r>
            <a:r>
              <a:rPr sz="2400" b="1" spc="-25" dirty="0">
                <a:solidFill>
                  <a:srgbClr val="202327"/>
                </a:solidFill>
                <a:latin typeface="Georgia"/>
                <a:cs typeface="Georgia"/>
              </a:rPr>
              <a:t>m</a:t>
            </a:r>
            <a:r>
              <a:rPr sz="2400" b="1" spc="5" dirty="0">
                <a:solidFill>
                  <a:srgbClr val="202327"/>
                </a:solidFill>
                <a:latin typeface="Georgia"/>
                <a:cs typeface="Georgia"/>
              </a:rPr>
              <a:t> </a:t>
            </a:r>
            <a:r>
              <a:rPr sz="2400" b="1" spc="-5" dirty="0">
                <a:solidFill>
                  <a:srgbClr val="202327"/>
                </a:solidFill>
                <a:latin typeface="Georgia"/>
                <a:cs typeface="Georgia"/>
              </a:rPr>
              <a:t>Credi</a:t>
            </a:r>
            <a:r>
              <a:rPr sz="2400" b="1" dirty="0">
                <a:solidFill>
                  <a:srgbClr val="202327"/>
                </a:solidFill>
                <a:latin typeface="Georgia"/>
                <a:cs typeface="Georgia"/>
              </a:rPr>
              <a:t>t</a:t>
            </a:r>
            <a:r>
              <a:rPr sz="2400" b="1" spc="5" dirty="0">
                <a:solidFill>
                  <a:srgbClr val="202327"/>
                </a:solidFill>
                <a:latin typeface="Georgia"/>
                <a:cs typeface="Georgia"/>
              </a:rPr>
              <a:t> </a:t>
            </a:r>
            <a:r>
              <a:rPr sz="2400" b="1" spc="-15" dirty="0">
                <a:solidFill>
                  <a:srgbClr val="202327"/>
                </a:solidFill>
                <a:latin typeface="Georgia"/>
                <a:cs typeface="Georgia"/>
              </a:rPr>
              <a:t>Standards</a:t>
            </a:r>
            <a:r>
              <a:rPr sz="2400" b="1" spc="-30" dirty="0">
                <a:solidFill>
                  <a:srgbClr val="202327"/>
                </a:solidFill>
                <a:latin typeface="Georgia"/>
                <a:cs typeface="Georgia"/>
              </a:rPr>
              <a:t> </a:t>
            </a:r>
            <a:r>
              <a:rPr sz="2400" b="1" spc="-15" dirty="0">
                <a:solidFill>
                  <a:srgbClr val="202327"/>
                </a:solidFill>
                <a:latin typeface="Georgia"/>
                <a:cs typeface="Georgia"/>
              </a:rPr>
              <a:t>are</a:t>
            </a:r>
            <a:endParaRPr sz="2400" dirty="0">
              <a:latin typeface="Georgia"/>
              <a:cs typeface="Georgia"/>
            </a:endParaRPr>
          </a:p>
          <a:p>
            <a:pPr marL="12700"/>
            <a:r>
              <a:rPr sz="2400" b="1" dirty="0">
                <a:solidFill>
                  <a:srgbClr val="202327"/>
                </a:solidFill>
                <a:latin typeface="Georgia"/>
                <a:cs typeface="Georgia"/>
              </a:rPr>
              <a:t>a</a:t>
            </a:r>
            <a:r>
              <a:rPr sz="2400" b="1" spc="-10" dirty="0">
                <a:solidFill>
                  <a:srgbClr val="202327"/>
                </a:solidFill>
                <a:latin typeface="Georgia"/>
                <a:cs typeface="Georgia"/>
              </a:rPr>
              <a:t>v</a:t>
            </a:r>
            <a:r>
              <a:rPr sz="2400" b="1" dirty="0">
                <a:solidFill>
                  <a:srgbClr val="202327"/>
                </a:solidFill>
                <a:latin typeface="Georgia"/>
                <a:cs typeface="Georgia"/>
              </a:rPr>
              <a:t>aila</a:t>
            </a:r>
            <a:r>
              <a:rPr sz="2400" b="1" spc="-10" dirty="0">
                <a:solidFill>
                  <a:srgbClr val="202327"/>
                </a:solidFill>
                <a:latin typeface="Georgia"/>
                <a:cs typeface="Georgia"/>
              </a:rPr>
              <a:t>b</a:t>
            </a:r>
            <a:r>
              <a:rPr sz="2400" b="1" spc="-5" dirty="0">
                <a:solidFill>
                  <a:srgbClr val="202327"/>
                </a:solidFill>
                <a:latin typeface="Georgia"/>
                <a:cs typeface="Georgia"/>
              </a:rPr>
              <a:t>l</a:t>
            </a:r>
            <a:r>
              <a:rPr sz="2400" b="1" dirty="0">
                <a:solidFill>
                  <a:srgbClr val="202327"/>
                </a:solidFill>
                <a:latin typeface="Georgia"/>
                <a:cs typeface="Georgia"/>
              </a:rPr>
              <a:t>e at</a:t>
            </a:r>
            <a:endParaRPr sz="2400" dirty="0">
              <a:latin typeface="Georgia"/>
              <a:cs typeface="Georgia"/>
            </a:endParaRPr>
          </a:p>
          <a:p>
            <a:pPr marL="12700" indent="857885">
              <a:spcBef>
                <a:spcPts val="1440"/>
              </a:spcBef>
            </a:pPr>
            <a:r>
              <a:rPr sz="2400" u="heavy" dirty="0">
                <a:solidFill>
                  <a:srgbClr val="83ACBD"/>
                </a:solidFill>
                <a:latin typeface="Georgia"/>
                <a:cs typeface="Georgia"/>
                <a:hlinkClick r:id="rId3"/>
              </a:rPr>
              <a:t>htt</a:t>
            </a:r>
            <a:r>
              <a:rPr sz="2400" u="heavy" spc="-10" dirty="0">
                <a:solidFill>
                  <a:srgbClr val="83ACBD"/>
                </a:solidFill>
                <a:latin typeface="Georgia"/>
                <a:cs typeface="Georgia"/>
                <a:hlinkClick r:id="rId3"/>
              </a:rPr>
              <a:t>p://</a:t>
            </a:r>
            <a:r>
              <a:rPr sz="2400" u="heavy" spc="-5" dirty="0">
                <a:solidFill>
                  <a:srgbClr val="83ACBD"/>
                </a:solidFill>
                <a:latin typeface="Georgia"/>
                <a:cs typeface="Georgia"/>
                <a:hlinkClick r:id="rId3"/>
              </a:rPr>
              <a:t>w</a:t>
            </a:r>
            <a:r>
              <a:rPr sz="2400" u="heavy" spc="-15" dirty="0">
                <a:solidFill>
                  <a:srgbClr val="83ACBD"/>
                </a:solidFill>
                <a:latin typeface="Georgia"/>
                <a:cs typeface="Georgia"/>
                <a:hlinkClick r:id="rId3"/>
              </a:rPr>
              <a:t>w</a:t>
            </a:r>
            <a:r>
              <a:rPr sz="2400" u="heavy" spc="-20" dirty="0">
                <a:solidFill>
                  <a:srgbClr val="83ACBD"/>
                </a:solidFill>
                <a:latin typeface="Georgia"/>
                <a:cs typeface="Georgia"/>
                <a:hlinkClick r:id="rId3"/>
              </a:rPr>
              <a:t>w.exim.g</a:t>
            </a:r>
            <a:r>
              <a:rPr sz="2400" u="heavy" spc="-5" dirty="0">
                <a:solidFill>
                  <a:srgbClr val="83ACBD"/>
                </a:solidFill>
                <a:latin typeface="Georgia"/>
                <a:cs typeface="Georgia"/>
                <a:hlinkClick r:id="rId3"/>
              </a:rPr>
              <a:t>o</a:t>
            </a:r>
            <a:r>
              <a:rPr sz="2400" u="heavy" dirty="0">
                <a:solidFill>
                  <a:srgbClr val="83ACBD"/>
                </a:solidFill>
                <a:latin typeface="Georgia"/>
                <a:cs typeface="Georgia"/>
                <a:hlinkClick r:id="rId3"/>
              </a:rPr>
              <a:t>v/tools/cre</a:t>
            </a:r>
            <a:r>
              <a:rPr sz="2400" u="heavy" spc="-10" dirty="0">
                <a:solidFill>
                  <a:srgbClr val="83ACBD"/>
                </a:solidFill>
                <a:latin typeface="Georgia"/>
                <a:cs typeface="Georgia"/>
                <a:hlinkClick r:id="rId3"/>
              </a:rPr>
              <a:t>d</a:t>
            </a:r>
            <a:r>
              <a:rPr sz="2400" u="heavy" dirty="0">
                <a:solidFill>
                  <a:srgbClr val="83ACBD"/>
                </a:solidFill>
                <a:latin typeface="Georgia"/>
                <a:cs typeface="Georgia"/>
                <a:hlinkClick r:id="rId3"/>
              </a:rPr>
              <a:t>i</a:t>
            </a:r>
            <a:r>
              <a:rPr sz="2400" u="heavy" spc="15" dirty="0">
                <a:solidFill>
                  <a:srgbClr val="83ACBD"/>
                </a:solidFill>
                <a:latin typeface="Georgia"/>
                <a:cs typeface="Georgia"/>
                <a:hlinkClick r:id="rId3"/>
              </a:rPr>
              <a:t>t</a:t>
            </a:r>
            <a:r>
              <a:rPr sz="2400" u="heavy" dirty="0">
                <a:solidFill>
                  <a:srgbClr val="83ACBD"/>
                </a:solidFill>
                <a:latin typeface="Georgia"/>
                <a:cs typeface="Georgia"/>
                <a:hlinkClick r:id="rId3"/>
              </a:rPr>
              <a:t>-</a:t>
            </a:r>
            <a:r>
              <a:rPr sz="2400" u="heavy" spc="-20" dirty="0">
                <a:solidFill>
                  <a:srgbClr val="83ACBD"/>
                </a:solidFill>
                <a:latin typeface="Georgia"/>
                <a:cs typeface="Georgia"/>
                <a:hlinkClick r:id="rId3"/>
              </a:rPr>
              <a:t>standards.cfm</a:t>
            </a:r>
            <a:endParaRPr sz="2400" dirty="0">
              <a:latin typeface="Georgia"/>
              <a:cs typeface="Georgia"/>
            </a:endParaRPr>
          </a:p>
          <a:p>
            <a:pPr>
              <a:lnSpc>
                <a:spcPct val="100000"/>
              </a:lnSpc>
            </a:pPr>
            <a:endParaRPr sz="2400" dirty="0">
              <a:latin typeface="Times New Roman"/>
              <a:cs typeface="Times New Roman"/>
            </a:endParaRPr>
          </a:p>
          <a:p>
            <a:pPr>
              <a:spcBef>
                <a:spcPts val="12"/>
              </a:spcBef>
            </a:pPr>
            <a:endParaRPr sz="2600" dirty="0">
              <a:latin typeface="Times New Roman"/>
              <a:cs typeface="Times New Roman"/>
            </a:endParaRPr>
          </a:p>
        </p:txBody>
      </p:sp>
      <p:sp>
        <p:nvSpPr>
          <p:cNvPr id="3" name="object 3"/>
          <p:cNvSpPr txBox="1">
            <a:spLocks noGrp="1"/>
          </p:cNvSpPr>
          <p:nvPr>
            <p:ph type="title"/>
          </p:nvPr>
        </p:nvSpPr>
        <p:spPr>
          <a:xfrm>
            <a:off x="1043354" y="465116"/>
            <a:ext cx="10515600" cy="1107996"/>
          </a:xfrm>
          <a:prstGeom prst="rect">
            <a:avLst/>
          </a:prstGeom>
        </p:spPr>
        <p:txBody>
          <a:bodyPr vert="horz" wrap="square" lIns="0" tIns="0" rIns="0" bIns="0" numCol="1" rtlCol="0" anchor="ctr" anchorCtr="0" compatLnSpc="1">
            <a:prstTxWarp prst="textNoShape">
              <a:avLst/>
            </a:prstTxWarp>
            <a:spAutoFit/>
          </a:bodyPr>
          <a:lstStyle/>
          <a:p>
            <a:pPr marL="88900">
              <a:lnSpc>
                <a:spcPct val="100000"/>
              </a:lnSpc>
            </a:pPr>
            <a:r>
              <a:rPr sz="3600" spc="-25" dirty="0"/>
              <a:t>Tra</a:t>
            </a:r>
            <a:r>
              <a:rPr sz="3600" spc="-35" dirty="0"/>
              <a:t>d</a:t>
            </a:r>
            <a:r>
              <a:rPr sz="3600" spc="-20" dirty="0"/>
              <a:t>e</a:t>
            </a:r>
            <a:r>
              <a:rPr sz="3600" spc="15" dirty="0"/>
              <a:t> </a:t>
            </a:r>
            <a:r>
              <a:rPr sz="3600" spc="-25" dirty="0"/>
              <a:t>Cred</a:t>
            </a:r>
            <a:r>
              <a:rPr sz="3600" spc="-20" dirty="0"/>
              <a:t>i</a:t>
            </a:r>
            <a:r>
              <a:rPr sz="3600" spc="-15" dirty="0"/>
              <a:t>t</a:t>
            </a:r>
            <a:r>
              <a:rPr sz="3600" spc="10" dirty="0"/>
              <a:t> </a:t>
            </a:r>
            <a:r>
              <a:rPr sz="3600" spc="-20" dirty="0"/>
              <a:t>Insurance</a:t>
            </a:r>
            <a:r>
              <a:rPr sz="3600" spc="15" dirty="0"/>
              <a:t> </a:t>
            </a:r>
            <a:r>
              <a:rPr sz="2800" spc="-20" dirty="0"/>
              <a:t>(S</a:t>
            </a:r>
            <a:r>
              <a:rPr sz="2800" spc="-30" dirty="0"/>
              <a:t>h</a:t>
            </a:r>
            <a:r>
              <a:rPr sz="2800" spc="-20" dirty="0"/>
              <a:t>or</a:t>
            </a:r>
            <a:r>
              <a:rPr sz="2800" spc="-5" dirty="0"/>
              <a:t>t</a:t>
            </a:r>
            <a:r>
              <a:rPr sz="2800" spc="-15" dirty="0"/>
              <a:t>-</a:t>
            </a:r>
            <a:r>
              <a:rPr sz="2800" spc="5" dirty="0"/>
              <a:t> </a:t>
            </a:r>
            <a:r>
              <a:rPr sz="2800" spc="-25" dirty="0"/>
              <a:t>Term)</a:t>
            </a:r>
          </a:p>
          <a:p>
            <a:pPr marL="88900">
              <a:lnSpc>
                <a:spcPct val="100000"/>
              </a:lnSpc>
              <a:spcBef>
                <a:spcPts val="10"/>
              </a:spcBef>
            </a:pPr>
            <a:r>
              <a:rPr sz="3600" spc="-130" dirty="0">
                <a:latin typeface="Cambria"/>
                <a:cs typeface="Cambria"/>
              </a:rPr>
              <a:t>F</a:t>
            </a:r>
            <a:r>
              <a:rPr sz="3600" spc="-15" dirty="0">
                <a:latin typeface="Cambria"/>
                <a:cs typeface="Cambria"/>
              </a:rPr>
              <a:t>o</a:t>
            </a:r>
            <a:r>
              <a:rPr sz="3600" spc="-55" dirty="0">
                <a:latin typeface="Cambria"/>
                <a:cs typeface="Cambria"/>
              </a:rPr>
              <a:t>r</a:t>
            </a:r>
            <a:r>
              <a:rPr sz="3600" spc="-15" dirty="0">
                <a:latin typeface="Cambria"/>
                <a:cs typeface="Cambria"/>
              </a:rPr>
              <a:t>eign</a:t>
            </a:r>
            <a:r>
              <a:rPr sz="3600" spc="-5" dirty="0">
                <a:latin typeface="Cambria"/>
                <a:cs typeface="Cambria"/>
              </a:rPr>
              <a:t> </a:t>
            </a:r>
            <a:r>
              <a:rPr sz="3600" spc="-30" dirty="0">
                <a:latin typeface="Cambria"/>
                <a:cs typeface="Cambria"/>
              </a:rPr>
              <a:t>B</a:t>
            </a:r>
            <a:r>
              <a:rPr sz="3600" spc="-80" dirty="0">
                <a:latin typeface="Cambria"/>
                <a:cs typeface="Cambria"/>
              </a:rPr>
              <a:t>u</a:t>
            </a:r>
            <a:r>
              <a:rPr sz="3600" spc="-85" dirty="0">
                <a:latin typeface="Cambria"/>
                <a:cs typeface="Cambria"/>
              </a:rPr>
              <a:t>y</a:t>
            </a:r>
            <a:r>
              <a:rPr sz="3600" spc="-15" dirty="0">
                <a:latin typeface="Cambria"/>
                <a:cs typeface="Cambria"/>
              </a:rPr>
              <a:t>er</a:t>
            </a:r>
            <a:r>
              <a:rPr sz="3600" spc="25" dirty="0">
                <a:latin typeface="Cambria"/>
                <a:cs typeface="Cambria"/>
              </a:rPr>
              <a:t> </a:t>
            </a:r>
            <a:r>
              <a:rPr sz="3600" spc="-20" dirty="0">
                <a:latin typeface="Cambria"/>
                <a:cs typeface="Cambria"/>
              </a:rPr>
              <a:t>Qualifi</a:t>
            </a:r>
            <a:r>
              <a:rPr sz="3600" spc="-5" dirty="0">
                <a:latin typeface="Cambria"/>
                <a:cs typeface="Cambria"/>
              </a:rPr>
              <a:t>c</a:t>
            </a:r>
            <a:r>
              <a:rPr sz="3600" spc="-20" dirty="0">
                <a:latin typeface="Cambria"/>
                <a:cs typeface="Cambria"/>
              </a:rPr>
              <a:t>ati</a:t>
            </a:r>
            <a:r>
              <a:rPr sz="3600" spc="-10" dirty="0">
                <a:latin typeface="Cambria"/>
                <a:cs typeface="Cambria"/>
              </a:rPr>
              <a:t>o</a:t>
            </a:r>
            <a:r>
              <a:rPr sz="3600" spc="-20" dirty="0">
                <a:latin typeface="Cambria"/>
                <a:cs typeface="Cambria"/>
              </a:rPr>
              <a:t>ns</a:t>
            </a:r>
          </a:p>
        </p:txBody>
      </p:sp>
    </p:spTree>
    <p:extLst>
      <p:ext uri="{BB962C8B-B14F-4D97-AF65-F5344CB8AC3E}">
        <p14:creationId xmlns:p14="http://schemas.microsoft.com/office/powerpoint/2010/main" val="170208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162984" y="169894"/>
            <a:ext cx="11724216" cy="777875"/>
          </a:xfrm>
        </p:spPr>
        <p:txBody>
          <a:bodyPr lIns="91440" tIns="45720" rIns="91440" bIns="45720"/>
          <a:lstStyle/>
          <a:p>
            <a:pPr eaLnBrk="1" hangingPunct="1"/>
            <a:r>
              <a:rPr lang="en-US" altLang="en-US" sz="4500" b="1" dirty="0" smtClean="0">
                <a:solidFill>
                  <a:schemeClr val="tx2"/>
                </a:solidFill>
              </a:rPr>
              <a:t>Risks Covered</a:t>
            </a:r>
            <a:endParaRPr lang="en-US" sz="4500" b="1" dirty="0" smtClean="0">
              <a:solidFill>
                <a:schemeClr val="tx2"/>
              </a:solidFill>
            </a:endParaRPr>
          </a:p>
        </p:txBody>
      </p:sp>
      <p:sp>
        <p:nvSpPr>
          <p:cNvPr id="122882" name="Text Box 4"/>
          <p:cNvSpPr>
            <a:spLocks noGrp="1" noChangeArrowheads="1"/>
          </p:cNvSpPr>
          <p:nvPr>
            <p:ph sz="half" idx="1"/>
          </p:nvPr>
        </p:nvSpPr>
        <p:spPr>
          <a:xfrm>
            <a:off x="711201" y="1524031"/>
            <a:ext cx="4758267" cy="2246313"/>
          </a:xfrm>
        </p:spPr>
        <p:txBody>
          <a:bodyPr lIns="91440" tIns="45720" rIns="91440" bIns="45720"/>
          <a:lstStyle/>
          <a:p>
            <a:pPr marL="0" indent="0" eaLnBrk="1" hangingPunct="1">
              <a:spcBef>
                <a:spcPct val="30000"/>
              </a:spcBef>
              <a:buClr>
                <a:srgbClr val="FDE88F"/>
              </a:buClr>
              <a:buNone/>
            </a:pPr>
            <a:r>
              <a:rPr lang="en-US" sz="2400" b="1" dirty="0">
                <a:solidFill>
                  <a:schemeClr val="accent1"/>
                </a:solidFill>
                <a:latin typeface="Georgia" pitchFamily="18" charset="0"/>
                <a:ea typeface="+mn-ea"/>
                <a:cs typeface="+mn-cs"/>
              </a:rPr>
              <a:t>Commercial Risks</a:t>
            </a:r>
          </a:p>
          <a:p>
            <a:pPr marL="0" indent="0" eaLnBrk="1" hangingPunct="1">
              <a:spcBef>
                <a:spcPct val="30000"/>
              </a:spcBef>
              <a:buClr>
                <a:schemeClr val="accent1"/>
              </a:buClr>
              <a:buFont typeface="Wingdings" pitchFamily="2" charset="2"/>
              <a:buChar char="§"/>
            </a:pPr>
            <a:r>
              <a:rPr lang="en-US" sz="2400" dirty="0" smtClean="0"/>
              <a:t> Insolvency</a:t>
            </a:r>
          </a:p>
          <a:p>
            <a:pPr lvl="1" eaLnBrk="1" hangingPunct="1">
              <a:spcBef>
                <a:spcPct val="30000"/>
              </a:spcBef>
              <a:buClr>
                <a:schemeClr val="accent1"/>
              </a:buClr>
              <a:buFont typeface="Wingdings" pitchFamily="2" charset="2"/>
              <a:buChar char="§"/>
            </a:pPr>
            <a:r>
              <a:rPr lang="en-US" dirty="0" smtClean="0"/>
              <a:t>Bankruptcy</a:t>
            </a:r>
          </a:p>
          <a:p>
            <a:pPr lvl="1" eaLnBrk="1" hangingPunct="1">
              <a:spcBef>
                <a:spcPct val="30000"/>
              </a:spcBef>
              <a:buClr>
                <a:schemeClr val="accent1"/>
              </a:buClr>
              <a:buFont typeface="Wingdings" pitchFamily="2" charset="2"/>
              <a:buChar char="§"/>
            </a:pPr>
            <a:r>
              <a:rPr lang="en-US" dirty="0" smtClean="0"/>
              <a:t>Protracted default</a:t>
            </a:r>
            <a:endParaRPr lang="fr-FR" dirty="0" smtClean="0"/>
          </a:p>
          <a:p>
            <a:pPr marL="0" indent="0" algn="ctr" eaLnBrk="1" hangingPunct="1">
              <a:buSzPct val="75000"/>
              <a:buFont typeface="Wingdings" pitchFamily="2" charset="2"/>
              <a:buNone/>
            </a:pPr>
            <a:endParaRPr lang="en-US" sz="2400" dirty="0" smtClean="0"/>
          </a:p>
        </p:txBody>
      </p:sp>
      <p:sp>
        <p:nvSpPr>
          <p:cNvPr id="122883" name="Text Box 3"/>
          <p:cNvSpPr txBox="1">
            <a:spLocks noChangeArrowheads="1"/>
          </p:cNvSpPr>
          <p:nvPr/>
        </p:nvSpPr>
        <p:spPr bwMode="auto">
          <a:xfrm>
            <a:off x="5892800" y="1555754"/>
            <a:ext cx="5689600" cy="3896451"/>
          </a:xfrm>
          <a:prstGeom prst="rect">
            <a:avLst/>
          </a:prstGeom>
          <a:noFill/>
          <a:ln w="12700">
            <a:noFill/>
            <a:miter lim="800000"/>
            <a:headEnd/>
            <a:tailEnd/>
          </a:ln>
        </p:spPr>
        <p:txBody>
          <a:bodyPr>
            <a:spAutoFit/>
          </a:bodyPr>
          <a:lstStyle/>
          <a:p>
            <a:pPr eaLnBrk="0" hangingPunct="0">
              <a:lnSpc>
                <a:spcPct val="90000"/>
              </a:lnSpc>
              <a:spcBef>
                <a:spcPct val="50000"/>
              </a:spcBef>
              <a:buClr>
                <a:srgbClr val="FDE88F"/>
              </a:buClr>
            </a:pPr>
            <a:r>
              <a:rPr lang="en-US" sz="2400" b="1" dirty="0">
                <a:solidFill>
                  <a:schemeClr val="accent1"/>
                </a:solidFill>
                <a:latin typeface="Georgia" pitchFamily="18" charset="0"/>
              </a:rPr>
              <a:t>Political Risks</a:t>
            </a:r>
          </a:p>
          <a:p>
            <a:pPr eaLnBrk="0" hangingPunct="0">
              <a:lnSpc>
                <a:spcPct val="90000"/>
              </a:lnSpc>
              <a:spcBef>
                <a:spcPct val="50000"/>
              </a:spcBef>
              <a:buClr>
                <a:schemeClr val="accent1"/>
              </a:buClr>
              <a:buFont typeface="Wingdings" pitchFamily="2" charset="2"/>
              <a:buChar char="§"/>
            </a:pPr>
            <a:r>
              <a:rPr lang="en-US" sz="2400" dirty="0">
                <a:solidFill>
                  <a:schemeClr val="tx1"/>
                </a:solidFill>
                <a:latin typeface="Georgia" pitchFamily="18" charset="0"/>
              </a:rPr>
              <a:t> Transfer risk</a:t>
            </a:r>
          </a:p>
          <a:p>
            <a:pPr eaLnBrk="0" hangingPunct="0">
              <a:lnSpc>
                <a:spcPct val="90000"/>
              </a:lnSpc>
              <a:spcBef>
                <a:spcPct val="50000"/>
              </a:spcBef>
              <a:buClr>
                <a:schemeClr val="accent1"/>
              </a:buClr>
              <a:buFont typeface="Wingdings" pitchFamily="2" charset="2"/>
              <a:buChar char="§"/>
            </a:pPr>
            <a:r>
              <a:rPr lang="en-US" sz="2400" dirty="0">
                <a:solidFill>
                  <a:schemeClr val="tx1"/>
                </a:solidFill>
                <a:latin typeface="Georgia" pitchFamily="18" charset="0"/>
              </a:rPr>
              <a:t> War, revolution,   </a:t>
            </a:r>
            <a:br>
              <a:rPr lang="en-US" sz="2400" dirty="0">
                <a:solidFill>
                  <a:schemeClr val="tx1"/>
                </a:solidFill>
                <a:latin typeface="Georgia" pitchFamily="18" charset="0"/>
              </a:rPr>
            </a:br>
            <a:r>
              <a:rPr lang="en-US" sz="2400" dirty="0">
                <a:solidFill>
                  <a:schemeClr val="tx1"/>
                </a:solidFill>
                <a:latin typeface="Georgia" pitchFamily="18" charset="0"/>
              </a:rPr>
              <a:t>    insurrection, expropriation</a:t>
            </a:r>
          </a:p>
          <a:p>
            <a:pPr eaLnBrk="0" hangingPunct="0">
              <a:lnSpc>
                <a:spcPct val="90000"/>
              </a:lnSpc>
              <a:spcBef>
                <a:spcPct val="50000"/>
              </a:spcBef>
              <a:buClr>
                <a:schemeClr val="accent1"/>
              </a:buClr>
              <a:buFont typeface="Wingdings" pitchFamily="2" charset="2"/>
              <a:buChar char="§"/>
            </a:pPr>
            <a:r>
              <a:rPr lang="en-US" sz="2400" dirty="0">
                <a:solidFill>
                  <a:schemeClr val="tx1"/>
                </a:solidFill>
                <a:latin typeface="Georgia" pitchFamily="18" charset="0"/>
              </a:rPr>
              <a:t> Cancellation of an import</a:t>
            </a:r>
            <a:br>
              <a:rPr lang="en-US" sz="2400" dirty="0">
                <a:solidFill>
                  <a:schemeClr val="tx1"/>
                </a:solidFill>
                <a:latin typeface="Georgia" pitchFamily="18" charset="0"/>
              </a:rPr>
            </a:br>
            <a:r>
              <a:rPr lang="en-US" sz="2400" dirty="0">
                <a:solidFill>
                  <a:schemeClr val="tx1"/>
                </a:solidFill>
                <a:latin typeface="Georgia" pitchFamily="18" charset="0"/>
              </a:rPr>
              <a:t>   or export license</a:t>
            </a:r>
          </a:p>
          <a:p>
            <a:pPr lvl="1" eaLnBrk="0" hangingPunct="0">
              <a:lnSpc>
                <a:spcPct val="90000"/>
              </a:lnSpc>
              <a:spcBef>
                <a:spcPct val="50000"/>
              </a:spcBef>
              <a:buClr>
                <a:srgbClr val="FDE88F"/>
              </a:buClr>
              <a:buFontTx/>
              <a:buChar char="•"/>
            </a:pPr>
            <a:endParaRPr lang="fr-FR" sz="2400" dirty="0">
              <a:solidFill>
                <a:schemeClr val="tx1"/>
              </a:solidFill>
              <a:latin typeface="Georgia" pitchFamily="18" charset="0"/>
            </a:endParaRPr>
          </a:p>
          <a:p>
            <a:pPr eaLnBrk="0" hangingPunct="0">
              <a:spcBef>
                <a:spcPct val="50000"/>
              </a:spcBef>
              <a:buClr>
                <a:schemeClr val="tx1"/>
              </a:buClr>
              <a:buSzPct val="75000"/>
              <a:buFont typeface="Wingdings" pitchFamily="2" charset="2"/>
              <a:buChar char="n"/>
            </a:pPr>
            <a:endParaRPr lang="en-US" sz="3200" dirty="0">
              <a:solidFill>
                <a:schemeClr val="tx1"/>
              </a:solidFill>
              <a:latin typeface="Times New Roman" pitchFamily="18" charset="0"/>
            </a:endParaRPr>
          </a:p>
        </p:txBody>
      </p:sp>
    </p:spTree>
    <p:extLst>
      <p:ext uri="{BB962C8B-B14F-4D97-AF65-F5344CB8AC3E}">
        <p14:creationId xmlns:p14="http://schemas.microsoft.com/office/powerpoint/2010/main" val="384570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idx="4294967295"/>
          </p:nvPr>
        </p:nvSpPr>
        <p:spPr>
          <a:xfrm>
            <a:off x="508000" y="319105"/>
            <a:ext cx="11684000" cy="579437"/>
          </a:xfrm>
        </p:spPr>
        <p:txBody>
          <a:bodyPr lIns="91440" tIns="45720" rIns="91440" bIns="45720"/>
          <a:lstStyle/>
          <a:p>
            <a:pPr eaLnBrk="1" hangingPunct="1"/>
            <a:r>
              <a:rPr lang="en-US" sz="3200" b="1" i="1" smtClean="0">
                <a:solidFill>
                  <a:schemeClr val="tx2"/>
                </a:solidFill>
              </a:rPr>
              <a:t>Success Story</a:t>
            </a:r>
            <a:r>
              <a:rPr lang="en-US" sz="3200" b="1" smtClean="0">
                <a:solidFill>
                  <a:schemeClr val="tx2"/>
                </a:solidFill>
              </a:rPr>
              <a:t>:  Combo ~ LQ</a:t>
            </a:r>
            <a:endParaRPr lang="en-US" sz="3200" smtClean="0">
              <a:solidFill>
                <a:schemeClr val="tx2"/>
              </a:solidFill>
            </a:endParaRPr>
          </a:p>
        </p:txBody>
      </p:sp>
      <p:sp>
        <p:nvSpPr>
          <p:cNvPr id="137218" name="Rectangle 3"/>
          <p:cNvSpPr>
            <a:spLocks noGrp="1" noChangeArrowheads="1"/>
          </p:cNvSpPr>
          <p:nvPr>
            <p:ph type="body" idx="4294967295"/>
          </p:nvPr>
        </p:nvSpPr>
        <p:spPr>
          <a:xfrm>
            <a:off x="1320800" y="990600"/>
            <a:ext cx="10871200" cy="4838700"/>
          </a:xfrm>
        </p:spPr>
        <p:txBody>
          <a:bodyPr lIns="91440" tIns="45720" rIns="91440" bIns="45720">
            <a:noAutofit/>
          </a:bodyPr>
          <a:lstStyle/>
          <a:p>
            <a:pPr marL="0" indent="0" eaLnBrk="1" hangingPunct="1"/>
            <a:r>
              <a:rPr lang="en-US" sz="2800" b="1" dirty="0" smtClean="0">
                <a:solidFill>
                  <a:schemeClr val="tx2"/>
                </a:solidFill>
              </a:rPr>
              <a:t>Challenge:</a:t>
            </a:r>
            <a:r>
              <a:rPr lang="en-US" sz="2800" dirty="0" smtClean="0">
                <a:solidFill>
                  <a:schemeClr val="tx2"/>
                </a:solidFill>
              </a:rPr>
              <a:t> </a:t>
            </a:r>
          </a:p>
          <a:p>
            <a:pPr marL="400050" lvl="1" indent="0"/>
            <a:r>
              <a:rPr lang="en-US" sz="2400" dirty="0" smtClean="0"/>
              <a:t>Small business, manufacturer – equipment for PEMEX</a:t>
            </a:r>
            <a:endParaRPr lang="en-US" sz="2400" dirty="0" smtClean="0">
              <a:latin typeface="Arial" charset="0"/>
            </a:endParaRPr>
          </a:p>
          <a:p>
            <a:pPr marL="0" indent="0" eaLnBrk="1" hangingPunct="1"/>
            <a:r>
              <a:rPr lang="en-US" sz="2800" b="1" dirty="0" smtClean="0">
                <a:solidFill>
                  <a:schemeClr val="tx2"/>
                </a:solidFill>
              </a:rPr>
              <a:t>Solution: </a:t>
            </a:r>
          </a:p>
          <a:p>
            <a:pPr marL="400050" lvl="1" indent="0"/>
            <a:r>
              <a:rPr lang="en-US" sz="2400" dirty="0" smtClean="0"/>
              <a:t>The company used a short-term single-buyer </a:t>
            </a:r>
            <a:r>
              <a:rPr lang="en-US" sz="2400" b="1" dirty="0" smtClean="0">
                <a:solidFill>
                  <a:srgbClr val="00B050"/>
                </a:solidFill>
              </a:rPr>
              <a:t>insurance</a:t>
            </a:r>
            <a:r>
              <a:rPr lang="en-US" sz="2400" dirty="0" smtClean="0"/>
              <a:t> policy as a risk management measure on an exc.</a:t>
            </a:r>
            <a:endParaRPr lang="en-US" sz="2400" u="sng" dirty="0" smtClean="0"/>
          </a:p>
          <a:p>
            <a:pPr marL="0" indent="0" eaLnBrk="1" hangingPunct="1"/>
            <a:r>
              <a:rPr lang="en-US" sz="2800" b="1" dirty="0" smtClean="0">
                <a:solidFill>
                  <a:schemeClr val="tx2"/>
                </a:solidFill>
              </a:rPr>
              <a:t>Result:</a:t>
            </a:r>
            <a:r>
              <a:rPr lang="en-US" sz="2800" dirty="0" smtClean="0">
                <a:solidFill>
                  <a:schemeClr val="tx2"/>
                </a:solidFill>
              </a:rPr>
              <a:t> </a:t>
            </a:r>
          </a:p>
          <a:p>
            <a:pPr marL="400050" lvl="1" indent="0"/>
            <a:r>
              <a:rPr lang="en-US" sz="2400" dirty="0" smtClean="0"/>
              <a:t>The company gained working capital support from its bank in support of this $5mm opportunity!</a:t>
            </a:r>
          </a:p>
          <a:p>
            <a:pPr marL="857250" lvl="2" indent="0"/>
            <a:r>
              <a:rPr lang="en-US" sz="2000" dirty="0" smtClean="0">
                <a:solidFill>
                  <a:srgbClr val="FF0000"/>
                </a:solidFill>
              </a:rPr>
              <a:t>Discounts</a:t>
            </a:r>
            <a:r>
              <a:rPr lang="en-US" sz="2000" dirty="0" smtClean="0"/>
              <a:t>…</a:t>
            </a:r>
          </a:p>
          <a:p>
            <a:pPr marL="0" indent="0" eaLnBrk="1" hangingPunct="1"/>
            <a:endParaRPr lang="en-US" sz="2800" i="1" dirty="0" smtClean="0">
              <a:solidFill>
                <a:schemeClr val="accent1"/>
              </a:solidFill>
            </a:endParaRPr>
          </a:p>
          <a:p>
            <a:pPr marL="0" indent="0" eaLnBrk="1" hangingPunct="1"/>
            <a:endParaRPr lang="en-US" sz="2800" dirty="0" smtClean="0">
              <a:solidFill>
                <a:schemeClr val="accent1"/>
              </a:solidFill>
            </a:endParaRPr>
          </a:p>
        </p:txBody>
      </p:sp>
    </p:spTree>
    <p:extLst>
      <p:ext uri="{BB962C8B-B14F-4D97-AF65-F5344CB8AC3E}">
        <p14:creationId xmlns:p14="http://schemas.microsoft.com/office/powerpoint/2010/main" val="121126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a:xfrm>
            <a:off x="0" y="228600"/>
            <a:ext cx="10668000" cy="579438"/>
          </a:xfrm>
        </p:spPr>
        <p:txBody>
          <a:bodyPr lIns="91440" tIns="45720" rIns="91440" bIns="45720"/>
          <a:lstStyle/>
          <a:p>
            <a:pPr eaLnBrk="1" hangingPunct="1"/>
            <a:r>
              <a:rPr lang="en-US" sz="3200" b="1" dirty="0" smtClean="0">
                <a:solidFill>
                  <a:schemeClr val="tx2"/>
                </a:solidFill>
              </a:rPr>
              <a:t>III.  Medium-Term Insurance and Guarantees</a:t>
            </a:r>
          </a:p>
        </p:txBody>
      </p:sp>
      <p:sp>
        <p:nvSpPr>
          <p:cNvPr id="140290" name="Rectangle 3"/>
          <p:cNvSpPr>
            <a:spLocks noGrp="1" noChangeArrowheads="1"/>
          </p:cNvSpPr>
          <p:nvPr>
            <p:ph type="body" idx="4294967295"/>
          </p:nvPr>
        </p:nvSpPr>
        <p:spPr>
          <a:xfrm>
            <a:off x="609600" y="1371600"/>
            <a:ext cx="10566400" cy="4724400"/>
          </a:xfrm>
        </p:spPr>
        <p:txBody>
          <a:bodyPr lIns="91440" tIns="45720" rIns="91440" bIns="45720">
            <a:normAutofit/>
          </a:bodyPr>
          <a:lstStyle/>
          <a:p>
            <a:pPr marL="0" indent="0" eaLnBrk="1" hangingPunct="1"/>
            <a:r>
              <a:rPr lang="en-US" b="1" dirty="0" smtClean="0">
                <a:solidFill>
                  <a:schemeClr val="accent1"/>
                </a:solidFill>
              </a:rPr>
              <a:t>Capital equipment</a:t>
            </a:r>
            <a:r>
              <a:rPr lang="en-US" dirty="0" smtClean="0"/>
              <a:t> sales and related services </a:t>
            </a:r>
          </a:p>
          <a:p>
            <a:pPr marL="0" indent="0" eaLnBrk="1" hangingPunct="1"/>
            <a:r>
              <a:rPr lang="en-US" b="1" dirty="0" smtClean="0">
                <a:solidFill>
                  <a:schemeClr val="accent1"/>
                </a:solidFill>
              </a:rPr>
              <a:t>Used equipment</a:t>
            </a:r>
            <a:r>
              <a:rPr lang="en-US" dirty="0" smtClean="0"/>
              <a:t> – can be considered</a:t>
            </a:r>
          </a:p>
          <a:p>
            <a:pPr marL="0" indent="0" eaLnBrk="1" hangingPunct="1"/>
            <a:r>
              <a:rPr lang="en-US" b="1" dirty="0" smtClean="0">
                <a:solidFill>
                  <a:schemeClr val="accent1"/>
                </a:solidFill>
              </a:rPr>
              <a:t>Buyer criteria per </a:t>
            </a:r>
            <a:r>
              <a:rPr lang="en-US" b="1" u="sng" dirty="0" smtClean="0">
                <a:solidFill>
                  <a:schemeClr val="accent1"/>
                </a:solidFill>
              </a:rPr>
              <a:t>Medium-term Credit Standards</a:t>
            </a:r>
            <a:endParaRPr lang="en-US" u="sng" dirty="0" smtClean="0">
              <a:solidFill>
                <a:schemeClr val="accent1"/>
              </a:solidFill>
            </a:endParaRPr>
          </a:p>
          <a:p>
            <a:pPr lvl="1" eaLnBrk="1" hangingPunct="1">
              <a:buClr>
                <a:schemeClr val="accent1"/>
              </a:buClr>
              <a:buFont typeface="Wingdings" pitchFamily="2" charset="2"/>
              <a:buChar char="§"/>
            </a:pPr>
            <a:r>
              <a:rPr lang="en-US" dirty="0" smtClean="0"/>
              <a:t>Minimum 3 year history</a:t>
            </a:r>
          </a:p>
          <a:p>
            <a:pPr lvl="1" eaLnBrk="1" hangingPunct="1">
              <a:buClr>
                <a:schemeClr val="accent1"/>
              </a:buClr>
              <a:buFont typeface="Wingdings" pitchFamily="2" charset="2"/>
              <a:buChar char="§"/>
            </a:pPr>
            <a:r>
              <a:rPr lang="en-US" dirty="0" smtClean="0"/>
              <a:t>Reliable financial statements (</a:t>
            </a:r>
            <a:r>
              <a:rPr lang="en-US" dirty="0" smtClean="0">
                <a:solidFill>
                  <a:schemeClr val="accent1"/>
                </a:solidFill>
              </a:rPr>
              <a:t>audited</a:t>
            </a:r>
            <a:r>
              <a:rPr lang="en-US" dirty="0" smtClean="0"/>
              <a:t> if credit exceeds $1 million)</a:t>
            </a:r>
          </a:p>
          <a:p>
            <a:pPr lvl="1" eaLnBrk="1" hangingPunct="1">
              <a:buClr>
                <a:schemeClr val="accent1"/>
              </a:buClr>
              <a:buFont typeface="Wingdings" pitchFamily="2" charset="2"/>
              <a:buChar char="§"/>
            </a:pPr>
            <a:r>
              <a:rPr lang="en-US" dirty="0" smtClean="0"/>
              <a:t>Buyer must meet certain financial ratios</a:t>
            </a:r>
          </a:p>
          <a:p>
            <a:pPr marL="0" indent="0" eaLnBrk="1" hangingPunct="1"/>
            <a:endParaRPr lang="en-US" dirty="0" smtClean="0"/>
          </a:p>
          <a:p>
            <a:pPr marL="0" indent="0" eaLnBrk="1" hangingPunct="1"/>
            <a:endParaRPr lang="en-US" dirty="0" smtClean="0"/>
          </a:p>
        </p:txBody>
      </p:sp>
    </p:spTree>
    <p:extLst>
      <p:ext uri="{BB962C8B-B14F-4D97-AF65-F5344CB8AC3E}">
        <p14:creationId xmlns:p14="http://schemas.microsoft.com/office/powerpoint/2010/main" val="40582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100000">
              <a:srgbClr val="E4EEF8"/>
            </a:gs>
          </a:gsLst>
          <a:lin ang="5400000"/>
        </a:gradFill>
        <a:effectLst/>
      </p:bgPr>
    </p:bg>
    <p:spTree>
      <p:nvGrpSpPr>
        <p:cNvPr id="1" name=""/>
        <p:cNvGrpSpPr/>
        <p:nvPr/>
      </p:nvGrpSpPr>
      <p:grpSpPr>
        <a:xfrm>
          <a:off x="0" y="0"/>
          <a:ext cx="0" cy="0"/>
          <a:chOff x="0" y="0"/>
          <a:chExt cx="0" cy="0"/>
        </a:xfrm>
      </p:grpSpPr>
      <p:sp>
        <p:nvSpPr>
          <p:cNvPr id="12293" name="Subtitle 2"/>
          <p:cNvSpPr>
            <a:spLocks noGrp="1"/>
          </p:cNvSpPr>
          <p:nvPr>
            <p:ph type="subTitle" idx="1"/>
          </p:nvPr>
        </p:nvSpPr>
        <p:spPr>
          <a:xfrm>
            <a:off x="1108075" y="527050"/>
            <a:ext cx="5581650" cy="677863"/>
          </a:xfrm>
        </p:spPr>
        <p:txBody>
          <a:bodyPr/>
          <a:lstStyle/>
          <a:p>
            <a:pPr algn="l"/>
            <a:r>
              <a:rPr lang="en-US" altLang="en-US" sz="3200" dirty="0">
                <a:solidFill>
                  <a:schemeClr val="bg1"/>
                </a:solidFill>
                <a:latin typeface="Open Sans" pitchFamily="34" charset="0"/>
                <a:sym typeface="Noteworthy Light"/>
              </a:rPr>
              <a:t>Who We Are  - What We Do</a:t>
            </a:r>
            <a:endParaRPr lang="en-US" altLang="en-US" sz="3200" dirty="0" smtClean="0">
              <a:solidFill>
                <a:schemeClr val="bg1"/>
              </a:solidFill>
              <a:latin typeface="Open Sans" pitchFamily="34" charset="0"/>
              <a:sym typeface="Noteworthy Light"/>
            </a:endParaRPr>
          </a:p>
        </p:txBody>
      </p:sp>
      <p:sp>
        <p:nvSpPr>
          <p:cNvPr id="8" name="Rectangle 13"/>
          <p:cNvSpPr txBox="1">
            <a:spLocks noChangeArrowheads="1"/>
          </p:cNvSpPr>
          <p:nvPr/>
        </p:nvSpPr>
        <p:spPr bwMode="auto">
          <a:xfrm>
            <a:off x="406347" y="1212757"/>
            <a:ext cx="11176132" cy="570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2" tIns="54373" rIns="108742" bIns="54373"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84"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EXIM Bank is an independent agency of the U.S. Government</a:t>
            </a:r>
          </a:p>
          <a:p>
            <a:pPr marL="228600" marR="0" lvl="0" indent="-228600" algn="l" defTabSz="914400" rtl="0" eaLnBrk="1" fontAlgn="base" latinLnBrk="0" hangingPunct="1">
              <a:lnSpc>
                <a:spcPct val="90000"/>
              </a:lnSpc>
              <a:spcBef>
                <a:spcPts val="1000"/>
              </a:spcBef>
              <a:spcAft>
                <a:spcPct val="0"/>
              </a:spcAft>
              <a:buClrTx/>
              <a:buSzTx/>
              <a:buFont typeface="Arial" pitchFamily="34" charset="0"/>
              <a:buChar char="•"/>
              <a:tabLst/>
              <a:defRPr/>
            </a:pPr>
            <a:endParaRPr kumimoji="0" lang="en-US" altLang="en-US"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85800" marR="0" lvl="1" indent="-228600" algn="l" defTabSz="914400" rtl="0" eaLnBrk="1" fontAlgn="base" latinLnBrk="0" hangingPunct="1">
              <a:lnSpc>
                <a:spcPct val="90000"/>
              </a:lnSpc>
              <a:spcBef>
                <a:spcPts val="500"/>
              </a:spcBef>
              <a:spcAft>
                <a:spcPct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Established in 1934 </a:t>
            </a:r>
          </a:p>
          <a:p>
            <a:pPr marL="685800" marR="0" lvl="1" indent="-228600" algn="l" defTabSz="914400" rtl="0" eaLnBrk="1" fontAlgn="base" latinLnBrk="0" hangingPunct="1">
              <a:lnSpc>
                <a:spcPct val="90000"/>
              </a:lnSpc>
              <a:spcBef>
                <a:spcPts val="500"/>
              </a:spcBef>
              <a:spcAft>
                <a:spcPct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Headquartered in Washington, DC</a:t>
            </a:r>
          </a:p>
          <a:p>
            <a:pPr marL="685800" marR="0" lvl="1" indent="-228600" algn="l" defTabSz="914400" rtl="0" eaLnBrk="1" fontAlgn="base" latinLnBrk="0" hangingPunct="1">
              <a:lnSpc>
                <a:spcPct val="90000"/>
              </a:lnSpc>
              <a:spcBef>
                <a:spcPts val="500"/>
              </a:spcBef>
              <a:spcAft>
                <a:spcPct val="0"/>
              </a:spcAft>
              <a:buClrTx/>
              <a:buSzTx/>
              <a:buFont typeface="Arial" pitchFamily="34" charset="0"/>
              <a:buChar char="•"/>
              <a:tabLst/>
              <a:defRPr/>
            </a:pPr>
            <a:r>
              <a:rPr kumimoji="0" lang="en-US" altLang="en-US" sz="2800"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 Twelve Regional offices </a:t>
            </a:r>
          </a:p>
          <a:p>
            <a:pPr marL="685800" marR="0" lvl="1" indent="-228600" algn="l" defTabSz="914400" rtl="0" eaLnBrk="1" fontAlgn="base" latinLnBrk="0" hangingPunct="1">
              <a:lnSpc>
                <a:spcPct val="90000"/>
              </a:lnSpc>
              <a:spcBef>
                <a:spcPts val="500"/>
              </a:spcBef>
              <a:spcAft>
                <a:spcPct val="0"/>
              </a:spcAft>
              <a:buClrTx/>
              <a:buSzTx/>
              <a:buFont typeface="Arial" pitchFamily="34" charset="0"/>
              <a:buChar char="•"/>
              <a:tabLst/>
              <a:defRPr/>
            </a:pPr>
            <a:endParaRPr kumimoji="0" lang="en-US" altLang="en-US" sz="2800"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Arial" pitchFamily="34" charset="0"/>
              <a:buChar char="•"/>
              <a:tabLst/>
              <a:defRPr/>
            </a:pPr>
            <a:endParaRPr kumimoji="0" lang="en-US" altLang="en-US"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b="1" i="0" u="none" strike="noStrike" kern="1200" cap="none" spc="0" normalizeH="0" baseline="0" noProof="0" dirty="0" smtClean="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Mission: </a:t>
            </a:r>
            <a:r>
              <a:rPr kumimoji="0" lang="en-US" altLang="en-US"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To create and sustain jobs by </a:t>
            </a:r>
          </a:p>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b="0" i="0" u="none" strike="noStrike" kern="1200" cap="none" spc="0" normalizeH="0" baseline="0" noProof="0" dirty="0" smtClean="0">
                <a:ln>
                  <a:noFill/>
                </a:ln>
                <a:solidFill>
                  <a:sysClr val="windowText" lastClr="000000"/>
                </a:solidFill>
                <a:effectLst/>
                <a:uLnTx/>
                <a:uFillTx/>
                <a:latin typeface="Open Sans" panose="020B0606030504020204" pitchFamily="34" charset="0"/>
                <a:ea typeface="Open Sans" panose="020B0606030504020204" pitchFamily="34" charset="0"/>
                <a:cs typeface="Open Sans" panose="020B0606030504020204" pitchFamily="34" charset="0"/>
              </a:rPr>
              <a:t>increasing U.S. export sales </a:t>
            </a:r>
          </a:p>
          <a:p>
            <a:pPr marL="1143000" marR="0" lvl="2" indent="-228600" algn="l" defTabSz="914400" rtl="0" eaLnBrk="1" fontAlgn="base" latinLnBrk="0" hangingPunct="1">
              <a:lnSpc>
                <a:spcPct val="90000"/>
              </a:lnSpc>
              <a:spcBef>
                <a:spcPts val="500"/>
              </a:spcBef>
              <a:spcAft>
                <a:spcPct val="0"/>
              </a:spcAft>
              <a:buClrTx/>
              <a:buSzTx/>
              <a:buFont typeface="Arial" pitchFamily="34" charset="0"/>
              <a:buChar char="•"/>
              <a:tabLst/>
              <a:defRPr/>
            </a:pPr>
            <a:endParaRPr kumimoji="0" lang="en-US" altLang="en-US" sz="2400" b="0" i="0" u="none" strike="noStrike" kern="1200" cap="none" spc="0" normalizeH="0" baseline="0" noProof="0" dirty="0" smtClean="0">
              <a:ln>
                <a:noFill/>
              </a:ln>
              <a:solidFill>
                <a:sysClr val="windowText" lastClr="000000"/>
              </a:solidFill>
              <a:effectLst/>
              <a:uLnTx/>
              <a:uFillTx/>
              <a:latin typeface="Calibri"/>
              <a:ea typeface="ＭＳ Ｐゴシック" pitchFamily="34" charset="-128"/>
              <a:cs typeface="+mn-cs"/>
            </a:endParaRPr>
          </a:p>
          <a:p>
            <a:pPr marL="0" marR="0" lvl="0" indent="0" algn="l" defTabSz="914400" rtl="0" eaLnBrk="1" fontAlgn="base" latinLnBrk="0" hangingPunct="1">
              <a:lnSpc>
                <a:spcPct val="90000"/>
              </a:lnSpc>
              <a:spcBef>
                <a:spcPts val="1000"/>
              </a:spcBef>
              <a:spcAft>
                <a:spcPct val="0"/>
              </a:spcAft>
              <a:buClrTx/>
              <a:buSzTx/>
              <a:buNone/>
              <a:tabLst/>
              <a:defRPr/>
            </a:pPr>
            <a:endParaRPr kumimoji="0" lang="en-US" altLang="en-US" sz="3300" b="0" i="0" u="none" strike="noStrike" kern="1200" cap="none" spc="0" normalizeH="0" baseline="0" noProof="0" dirty="0">
              <a:ln>
                <a:noFill/>
              </a:ln>
              <a:solidFill>
                <a:sysClr val="windowText" lastClr="000000"/>
              </a:solidFill>
              <a:effectLst/>
              <a:uLnTx/>
              <a:uFillTx/>
              <a:latin typeface="Calibri"/>
              <a:ea typeface="ＭＳ Ｐゴシック" pitchFamily="34"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225" y="3992335"/>
            <a:ext cx="4014789"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760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2"/>
          <p:cNvSpPr txBox="1">
            <a:spLocks noChangeArrowheads="1"/>
          </p:cNvSpPr>
          <p:nvPr/>
        </p:nvSpPr>
        <p:spPr bwMode="auto">
          <a:xfrm>
            <a:off x="203200" y="76200"/>
            <a:ext cx="11785600" cy="911148"/>
          </a:xfrm>
          <a:prstGeom prst="rect">
            <a:avLst/>
          </a:prstGeom>
          <a:noFill/>
          <a:ln w="12700">
            <a:noFill/>
            <a:miter lim="800000"/>
            <a:headEnd/>
            <a:tailEnd/>
          </a:ln>
        </p:spPr>
        <p:txBody>
          <a:bodyPr lIns="80962" tIns="39688" rIns="80962" bIns="39688">
            <a:spAutoFit/>
          </a:bodyPr>
          <a:lstStyle/>
          <a:p>
            <a:pPr algn="ctr" eaLnBrk="0" hangingPunct="0">
              <a:spcBef>
                <a:spcPct val="50000"/>
              </a:spcBef>
              <a:buClr>
                <a:schemeClr val="tx1"/>
              </a:buClr>
              <a:buSzPct val="75000"/>
              <a:buFont typeface="Wingdings" pitchFamily="2" charset="2"/>
              <a:buNone/>
            </a:pPr>
            <a:r>
              <a:rPr lang="en-US" sz="5400" b="1">
                <a:solidFill>
                  <a:schemeClr val="tx2"/>
                </a:solidFill>
              </a:rPr>
              <a:t>Standard Finance Model</a:t>
            </a:r>
            <a:r>
              <a:rPr lang="en-US" sz="4400" b="1">
                <a:solidFill>
                  <a:schemeClr val="tx2"/>
                </a:solidFill>
                <a:latin typeface="Times New Roman" pitchFamily="18" charset="0"/>
              </a:rPr>
              <a:t> </a:t>
            </a:r>
          </a:p>
        </p:txBody>
      </p:sp>
      <p:sp>
        <p:nvSpPr>
          <p:cNvPr id="143362" name="Text Box 3"/>
          <p:cNvSpPr txBox="1">
            <a:spLocks noChangeArrowheads="1"/>
          </p:cNvSpPr>
          <p:nvPr/>
        </p:nvSpPr>
        <p:spPr bwMode="auto">
          <a:xfrm>
            <a:off x="711200" y="1905009"/>
            <a:ext cx="11074400" cy="3865803"/>
          </a:xfrm>
          <a:prstGeom prst="rect">
            <a:avLst/>
          </a:prstGeom>
          <a:noFill/>
          <a:ln w="12700">
            <a:noFill/>
            <a:miter lim="800000"/>
            <a:headEnd/>
            <a:tailEnd/>
          </a:ln>
        </p:spPr>
        <p:txBody>
          <a:bodyPr lIns="80962" tIns="39688" rIns="80962" bIns="39688">
            <a:spAutoFit/>
          </a:bodyPr>
          <a:lstStyle/>
          <a:p>
            <a:pPr eaLnBrk="0" hangingPunct="0">
              <a:lnSpc>
                <a:spcPct val="60000"/>
              </a:lnSpc>
              <a:spcBef>
                <a:spcPct val="50000"/>
              </a:spcBef>
              <a:buClr>
                <a:schemeClr val="tx1"/>
              </a:buClr>
              <a:buSzPct val="75000"/>
              <a:buFont typeface="Wingdings" pitchFamily="2" charset="2"/>
              <a:buNone/>
            </a:pPr>
            <a:r>
              <a:rPr lang="en-US" sz="2000" dirty="0">
                <a:solidFill>
                  <a:schemeClr val="tx1"/>
                </a:solidFill>
                <a:latin typeface="Georgia" pitchFamily="18" charset="0"/>
              </a:rPr>
              <a:t>Net Contract Price:       	 	 	US $1,000,000</a:t>
            </a:r>
          </a:p>
          <a:p>
            <a:pPr eaLnBrk="0" hangingPunct="0">
              <a:lnSpc>
                <a:spcPct val="60000"/>
              </a:lnSpc>
              <a:spcBef>
                <a:spcPct val="50000"/>
              </a:spcBef>
              <a:buClr>
                <a:schemeClr val="tx1"/>
              </a:buClr>
              <a:buSzPct val="75000"/>
              <a:buFont typeface="Wingdings" pitchFamily="2" charset="2"/>
              <a:buNone/>
            </a:pPr>
            <a:r>
              <a:rPr lang="en-US" sz="2000" b="1" i="1" dirty="0">
                <a:solidFill>
                  <a:schemeClr val="accent1"/>
                </a:solidFill>
                <a:latin typeface="Georgia" pitchFamily="18" charset="0"/>
              </a:rPr>
              <a:t>  Less</a:t>
            </a:r>
            <a:r>
              <a:rPr lang="en-US" sz="2000" b="1" dirty="0">
                <a:solidFill>
                  <a:schemeClr val="accent1"/>
                </a:solidFill>
                <a:latin typeface="Georgia" pitchFamily="18" charset="0"/>
              </a:rPr>
              <a:t>:</a:t>
            </a:r>
            <a:r>
              <a:rPr lang="en-US" sz="2000" dirty="0">
                <a:solidFill>
                  <a:schemeClr val="tx1"/>
                </a:solidFill>
                <a:latin typeface="Georgia" pitchFamily="18" charset="0"/>
              </a:rPr>
              <a:t> 15% Down payment:              	             </a:t>
            </a:r>
            <a:r>
              <a:rPr lang="en-US" sz="2000" u="sng" dirty="0">
                <a:solidFill>
                  <a:schemeClr val="tx1"/>
                </a:solidFill>
                <a:latin typeface="Georgia" pitchFamily="18" charset="0"/>
              </a:rPr>
              <a:t>150,000</a:t>
            </a:r>
          </a:p>
          <a:p>
            <a:pPr eaLnBrk="0" hangingPunct="0">
              <a:lnSpc>
                <a:spcPct val="60000"/>
              </a:lnSpc>
              <a:spcBef>
                <a:spcPct val="50000"/>
              </a:spcBef>
              <a:buClr>
                <a:schemeClr val="tx1"/>
              </a:buClr>
              <a:buSzPct val="75000"/>
              <a:buFont typeface="Wingdings" pitchFamily="2" charset="2"/>
              <a:buNone/>
            </a:pPr>
            <a:r>
              <a:rPr lang="en-US" sz="2000" dirty="0">
                <a:solidFill>
                  <a:schemeClr val="tx1"/>
                </a:solidFill>
                <a:latin typeface="Georgia" pitchFamily="18" charset="0"/>
              </a:rPr>
              <a:t>Financed Portion:                              	            850,000</a:t>
            </a:r>
          </a:p>
          <a:p>
            <a:pPr eaLnBrk="0" hangingPunct="0">
              <a:lnSpc>
                <a:spcPct val="60000"/>
              </a:lnSpc>
              <a:spcBef>
                <a:spcPct val="50000"/>
              </a:spcBef>
              <a:buClr>
                <a:schemeClr val="tx1"/>
              </a:buClr>
              <a:buSzPct val="75000"/>
              <a:buFont typeface="Wingdings" pitchFamily="2" charset="2"/>
              <a:buNone/>
            </a:pPr>
            <a:r>
              <a:rPr lang="en-US" sz="2000" b="1" i="1" dirty="0">
                <a:solidFill>
                  <a:schemeClr val="accent1"/>
                </a:solidFill>
                <a:latin typeface="Georgia" pitchFamily="18" charset="0"/>
              </a:rPr>
              <a:t>  Plus</a:t>
            </a:r>
            <a:r>
              <a:rPr lang="en-US" sz="2000" b="1" dirty="0">
                <a:solidFill>
                  <a:schemeClr val="accent1"/>
                </a:solidFill>
                <a:latin typeface="Georgia" pitchFamily="18" charset="0"/>
              </a:rPr>
              <a:t>:</a:t>
            </a:r>
            <a:r>
              <a:rPr lang="en-US" sz="2000" dirty="0">
                <a:solidFill>
                  <a:schemeClr val="tx1"/>
                </a:solidFill>
                <a:latin typeface="Georgia" pitchFamily="18" charset="0"/>
              </a:rPr>
              <a:t> Ex-</a:t>
            </a:r>
            <a:r>
              <a:rPr lang="en-US" sz="2000" dirty="0" err="1">
                <a:solidFill>
                  <a:schemeClr val="tx1"/>
                </a:solidFill>
                <a:latin typeface="Georgia" pitchFamily="18" charset="0"/>
              </a:rPr>
              <a:t>Im</a:t>
            </a:r>
            <a:r>
              <a:rPr lang="en-US" sz="2000" dirty="0">
                <a:solidFill>
                  <a:schemeClr val="tx1"/>
                </a:solidFill>
                <a:latin typeface="Georgia" pitchFamily="18" charset="0"/>
              </a:rPr>
              <a:t> Exposure Fee:        	          </a:t>
            </a:r>
            <a:r>
              <a:rPr lang="en-US" sz="2000" u="sng" dirty="0">
                <a:solidFill>
                  <a:schemeClr val="tx1"/>
                </a:solidFill>
                <a:latin typeface="Georgia" pitchFamily="18" charset="0"/>
              </a:rPr>
              <a:t>      31,280</a:t>
            </a:r>
            <a:r>
              <a:rPr lang="en-US" sz="2000" dirty="0">
                <a:solidFill>
                  <a:schemeClr val="tx1"/>
                </a:solidFill>
                <a:latin typeface="Georgia" pitchFamily="18" charset="0"/>
              </a:rPr>
              <a:t> (3.68%)</a:t>
            </a:r>
            <a:r>
              <a:rPr lang="en-US" sz="2000" dirty="0">
                <a:solidFill>
                  <a:srgbClr val="FFCC00"/>
                </a:solidFill>
                <a:latin typeface="Georgia" pitchFamily="18" charset="0"/>
              </a:rPr>
              <a:t> </a:t>
            </a:r>
          </a:p>
          <a:p>
            <a:pPr eaLnBrk="0" hangingPunct="0">
              <a:lnSpc>
                <a:spcPct val="60000"/>
              </a:lnSpc>
              <a:spcBef>
                <a:spcPct val="50000"/>
              </a:spcBef>
              <a:buClr>
                <a:schemeClr val="tx1"/>
              </a:buClr>
              <a:buSzPct val="75000"/>
              <a:buFont typeface="Wingdings" pitchFamily="2" charset="2"/>
              <a:buNone/>
            </a:pPr>
            <a:r>
              <a:rPr lang="en-US" sz="2000" dirty="0">
                <a:solidFill>
                  <a:schemeClr val="tx2"/>
                </a:solidFill>
                <a:latin typeface="Georgia" pitchFamily="18" charset="0"/>
              </a:rPr>
              <a:t>Total Financed Amount:			           $881,280</a:t>
            </a:r>
            <a:br>
              <a:rPr lang="en-US" sz="2000" dirty="0">
                <a:solidFill>
                  <a:schemeClr val="tx2"/>
                </a:solidFill>
                <a:latin typeface="Georgia" pitchFamily="18" charset="0"/>
              </a:rPr>
            </a:br>
            <a:endParaRPr lang="en-US" sz="2000" dirty="0">
              <a:solidFill>
                <a:schemeClr val="tx2"/>
              </a:solidFill>
              <a:latin typeface="Georgia" pitchFamily="18" charset="0"/>
            </a:endParaRPr>
          </a:p>
          <a:p>
            <a:pPr eaLnBrk="0" hangingPunct="0">
              <a:lnSpc>
                <a:spcPct val="85000"/>
              </a:lnSpc>
              <a:spcBef>
                <a:spcPct val="65000"/>
              </a:spcBef>
              <a:buClr>
                <a:schemeClr val="accent1"/>
              </a:buClr>
              <a:buSzPct val="75000"/>
              <a:buFont typeface="Wingdings" pitchFamily="2" charset="2"/>
              <a:buChar char="§"/>
            </a:pPr>
            <a:r>
              <a:rPr lang="en-US" sz="2000" dirty="0">
                <a:solidFill>
                  <a:schemeClr val="tx1"/>
                </a:solidFill>
                <a:latin typeface="Georgia" pitchFamily="18" charset="0"/>
              </a:rPr>
              <a:t>Payable in 10 equal semi-annual principal payments of $88,128 plus  accrued interest.</a:t>
            </a:r>
            <a:r>
              <a:rPr lang="en-US" sz="2000" b="1" dirty="0">
                <a:solidFill>
                  <a:schemeClr val="tx1"/>
                </a:solidFill>
                <a:latin typeface="Georgia" pitchFamily="18" charset="0"/>
              </a:rPr>
              <a:t>  </a:t>
            </a:r>
          </a:p>
          <a:p>
            <a:pPr eaLnBrk="0" hangingPunct="0">
              <a:lnSpc>
                <a:spcPct val="80000"/>
              </a:lnSpc>
              <a:spcBef>
                <a:spcPct val="50000"/>
              </a:spcBef>
              <a:buClr>
                <a:schemeClr val="accent1"/>
              </a:buClr>
              <a:buSzPct val="75000"/>
              <a:buFont typeface="Wingdings" pitchFamily="2" charset="2"/>
              <a:buChar char="§"/>
            </a:pPr>
            <a:r>
              <a:rPr lang="en-US" sz="2000" b="1" dirty="0">
                <a:solidFill>
                  <a:schemeClr val="accent1"/>
                </a:solidFill>
                <a:latin typeface="Georgia" pitchFamily="18" charset="0"/>
              </a:rPr>
              <a:t> Pricing Indication:</a:t>
            </a:r>
          </a:p>
          <a:p>
            <a:pPr lvl="1" eaLnBrk="0" hangingPunct="0">
              <a:lnSpc>
                <a:spcPct val="80000"/>
              </a:lnSpc>
              <a:spcBef>
                <a:spcPct val="50000"/>
              </a:spcBef>
              <a:buClr>
                <a:schemeClr val="accent1"/>
              </a:buClr>
              <a:buSzPct val="75000"/>
              <a:buFont typeface="Wingdings" pitchFamily="2" charset="2"/>
              <a:buChar char="§"/>
            </a:pPr>
            <a:r>
              <a:rPr lang="en-US" sz="2000" dirty="0">
                <a:solidFill>
                  <a:schemeClr val="tx1"/>
                </a:solidFill>
                <a:latin typeface="Georgia" pitchFamily="18" charset="0"/>
              </a:rPr>
              <a:t>Lender’s interest rate:  6-mo. Libor + </a:t>
            </a:r>
            <a:r>
              <a:rPr lang="en-US" sz="2000" dirty="0" smtClean="0">
                <a:latin typeface="Georgia" pitchFamily="18" charset="0"/>
              </a:rPr>
              <a:t>__</a:t>
            </a:r>
            <a:r>
              <a:rPr lang="en-US" sz="2000" dirty="0" smtClean="0">
                <a:solidFill>
                  <a:schemeClr val="tx1"/>
                </a:solidFill>
                <a:latin typeface="Georgia" pitchFamily="18" charset="0"/>
              </a:rPr>
              <a:t>%</a:t>
            </a:r>
            <a:endParaRPr lang="en-US" sz="2000" dirty="0">
              <a:solidFill>
                <a:schemeClr val="tx1"/>
              </a:solidFill>
              <a:latin typeface="Georgia" pitchFamily="18" charset="0"/>
            </a:endParaRPr>
          </a:p>
          <a:p>
            <a:pPr lvl="1" eaLnBrk="0" hangingPunct="0">
              <a:lnSpc>
                <a:spcPct val="80000"/>
              </a:lnSpc>
              <a:spcBef>
                <a:spcPct val="50000"/>
              </a:spcBef>
              <a:buClr>
                <a:schemeClr val="accent1"/>
              </a:buClr>
              <a:buSzPct val="75000"/>
              <a:buFont typeface="Wingdings" pitchFamily="2" charset="2"/>
              <a:buChar char="§"/>
            </a:pPr>
            <a:r>
              <a:rPr lang="en-US" sz="2000" dirty="0">
                <a:solidFill>
                  <a:schemeClr val="tx1"/>
                </a:solidFill>
                <a:latin typeface="Georgia" pitchFamily="18" charset="0"/>
              </a:rPr>
              <a:t>Lender’s facility fee:  1-2% </a:t>
            </a:r>
          </a:p>
          <a:p>
            <a:pPr lvl="1" eaLnBrk="0" hangingPunct="0">
              <a:lnSpc>
                <a:spcPct val="80000"/>
              </a:lnSpc>
              <a:spcBef>
                <a:spcPct val="50000"/>
              </a:spcBef>
              <a:buClr>
                <a:schemeClr val="accent1"/>
              </a:buClr>
              <a:buSzPct val="75000"/>
              <a:buFont typeface="Wingdings" pitchFamily="2" charset="2"/>
              <a:buChar char="§"/>
            </a:pPr>
            <a:r>
              <a:rPr lang="en-US" sz="2000" dirty="0">
                <a:solidFill>
                  <a:schemeClr val="tx1"/>
                </a:solidFill>
                <a:latin typeface="Georgia" pitchFamily="18" charset="0"/>
              </a:rPr>
              <a:t>Ex-</a:t>
            </a:r>
            <a:r>
              <a:rPr lang="en-US" sz="2000" dirty="0" err="1">
                <a:solidFill>
                  <a:schemeClr val="tx1"/>
                </a:solidFill>
                <a:latin typeface="Georgia" pitchFamily="18" charset="0"/>
              </a:rPr>
              <a:t>Im</a:t>
            </a:r>
            <a:r>
              <a:rPr lang="en-US" sz="2000" dirty="0">
                <a:solidFill>
                  <a:schemeClr val="tx1"/>
                </a:solidFill>
                <a:latin typeface="Georgia" pitchFamily="18" charset="0"/>
              </a:rPr>
              <a:t> Commitment Fee:  0.125% (if “Guarantee”)</a:t>
            </a:r>
          </a:p>
        </p:txBody>
      </p:sp>
      <p:sp>
        <p:nvSpPr>
          <p:cNvPr id="143363" name="Text Box 4"/>
          <p:cNvSpPr txBox="1">
            <a:spLocks noChangeArrowheads="1"/>
          </p:cNvSpPr>
          <p:nvPr/>
        </p:nvSpPr>
        <p:spPr bwMode="auto">
          <a:xfrm>
            <a:off x="711200" y="1219230"/>
            <a:ext cx="10769600" cy="449483"/>
          </a:xfrm>
          <a:prstGeom prst="rect">
            <a:avLst/>
          </a:prstGeom>
          <a:noFill/>
          <a:ln w="12700">
            <a:noFill/>
            <a:miter lim="800000"/>
            <a:headEnd/>
            <a:tailEnd/>
          </a:ln>
        </p:spPr>
        <p:txBody>
          <a:bodyPr lIns="80962" tIns="39688" rIns="80962" bIns="39688">
            <a:spAutoFit/>
          </a:bodyPr>
          <a:lstStyle/>
          <a:p>
            <a:pPr algn="ctr" eaLnBrk="0" hangingPunct="0">
              <a:spcBef>
                <a:spcPct val="50000"/>
              </a:spcBef>
              <a:buClr>
                <a:schemeClr val="tx1"/>
              </a:buClr>
              <a:buSzPct val="75000"/>
              <a:buFont typeface="Wingdings" pitchFamily="2" charset="2"/>
              <a:buNone/>
            </a:pPr>
            <a:r>
              <a:rPr lang="en-US" sz="2400" b="1" dirty="0">
                <a:solidFill>
                  <a:schemeClr val="accent1"/>
                </a:solidFill>
                <a:latin typeface="Georgia" pitchFamily="18" charset="0"/>
              </a:rPr>
              <a:t>Single shipment ~ 5 year ~ private-sector Mexico</a:t>
            </a:r>
          </a:p>
        </p:txBody>
      </p:sp>
    </p:spTree>
    <p:extLst>
      <p:ext uri="{BB962C8B-B14F-4D97-AF65-F5344CB8AC3E}">
        <p14:creationId xmlns:p14="http://schemas.microsoft.com/office/powerpoint/2010/main" val="32151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idx="4294967295"/>
          </p:nvPr>
        </p:nvSpPr>
        <p:spPr>
          <a:xfrm>
            <a:off x="711200" y="274655"/>
            <a:ext cx="11480800" cy="701675"/>
          </a:xfrm>
        </p:spPr>
        <p:txBody>
          <a:bodyPr lIns="91440" tIns="45720" rIns="91440" bIns="45720"/>
          <a:lstStyle/>
          <a:p>
            <a:pPr eaLnBrk="1" hangingPunct="1"/>
            <a:r>
              <a:rPr lang="en-US" sz="4000" dirty="0" smtClean="0">
                <a:solidFill>
                  <a:schemeClr val="tx2"/>
                </a:solidFill>
              </a:rPr>
              <a:t>Success Story</a:t>
            </a:r>
            <a:r>
              <a:rPr lang="en-US" sz="4000" b="1" i="1" dirty="0" smtClean="0">
                <a:solidFill>
                  <a:schemeClr val="tx2"/>
                </a:solidFill>
              </a:rPr>
              <a:t>:</a:t>
            </a:r>
            <a:r>
              <a:rPr lang="en-US" sz="4000" dirty="0" smtClean="0">
                <a:solidFill>
                  <a:schemeClr val="tx2"/>
                </a:solidFill>
              </a:rPr>
              <a:t> </a:t>
            </a:r>
            <a:r>
              <a:rPr lang="en-US" sz="4000" b="1" i="1" dirty="0" smtClean="0">
                <a:solidFill>
                  <a:schemeClr val="tx2"/>
                </a:solidFill>
              </a:rPr>
              <a:t>Air Tractor Inc</a:t>
            </a:r>
            <a:r>
              <a:rPr lang="en-US" sz="4000" b="1" dirty="0" smtClean="0">
                <a:solidFill>
                  <a:schemeClr val="tx2"/>
                </a:solidFill>
              </a:rPr>
              <a:t>.</a:t>
            </a:r>
          </a:p>
        </p:txBody>
      </p:sp>
      <p:sp>
        <p:nvSpPr>
          <p:cNvPr id="145410" name="Rectangle 3"/>
          <p:cNvSpPr>
            <a:spLocks noGrp="1" noChangeArrowheads="1"/>
          </p:cNvSpPr>
          <p:nvPr>
            <p:ph type="body" sz="half" idx="4294967295"/>
          </p:nvPr>
        </p:nvSpPr>
        <p:spPr>
          <a:xfrm>
            <a:off x="812801" y="1447800"/>
            <a:ext cx="4914900" cy="2647950"/>
          </a:xfrm>
        </p:spPr>
        <p:txBody>
          <a:bodyPr lIns="91440" tIns="45720" rIns="91440" bIns="45720">
            <a:normAutofit lnSpcReduction="10000"/>
          </a:bodyPr>
          <a:lstStyle/>
          <a:p>
            <a:pPr marL="0" indent="0" eaLnBrk="1" hangingPunct="1"/>
            <a:r>
              <a:rPr lang="en-US" dirty="0" smtClean="0"/>
              <a:t>Air Tractor uses Ex-</a:t>
            </a:r>
            <a:r>
              <a:rPr lang="en-US" dirty="0" err="1" smtClean="0"/>
              <a:t>Im</a:t>
            </a:r>
            <a:r>
              <a:rPr lang="en-US" dirty="0" smtClean="0"/>
              <a:t> Bank’s medium-term insurance to export its agricultural aircraft</a:t>
            </a:r>
            <a:br>
              <a:rPr lang="en-US" dirty="0" smtClean="0"/>
            </a:br>
            <a:r>
              <a:rPr lang="en-US" dirty="0" smtClean="0"/>
              <a:t>such as this AT402 to developing markets in Latin America.</a:t>
            </a:r>
          </a:p>
        </p:txBody>
      </p:sp>
      <p:pic>
        <p:nvPicPr>
          <p:cNvPr id="145411" name="Picture 4" descr="Air Tractor AT 402"/>
          <p:cNvPicPr>
            <a:picLocks noGrp="1" noChangeAspect="1" noChangeArrowheads="1"/>
          </p:cNvPicPr>
          <p:nvPr>
            <p:ph sz="half" idx="4294967295"/>
          </p:nvPr>
        </p:nvPicPr>
        <p:blipFill>
          <a:blip r:embed="rId2"/>
          <a:srcRect/>
          <a:stretch>
            <a:fillRect/>
          </a:stretch>
        </p:blipFill>
        <p:spPr>
          <a:xfrm>
            <a:off x="5994400" y="1295407"/>
            <a:ext cx="6197600" cy="4500563"/>
          </a:xfrm>
        </p:spPr>
      </p:pic>
    </p:spTree>
    <p:extLst>
      <p:ext uri="{BB962C8B-B14F-4D97-AF65-F5344CB8AC3E}">
        <p14:creationId xmlns:p14="http://schemas.microsoft.com/office/powerpoint/2010/main" val="269687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100000">
              <a:srgbClr val="E4EEF8"/>
            </a:gs>
          </a:gsLst>
          <a:lin ang="5400000" scaled="1"/>
        </a:gradFill>
        <a:effectLst/>
      </p:bgPr>
    </p:bg>
    <p:spTree>
      <p:nvGrpSpPr>
        <p:cNvPr id="1" name=""/>
        <p:cNvGrpSpPr/>
        <p:nvPr/>
      </p:nvGrpSpPr>
      <p:grpSpPr>
        <a:xfrm>
          <a:off x="0" y="0"/>
          <a:ext cx="0" cy="0"/>
          <a:chOff x="0" y="0"/>
          <a:chExt cx="0" cy="0"/>
        </a:xfrm>
      </p:grpSpPr>
      <p:pic>
        <p:nvPicPr>
          <p:cNvPr id="16386" name="Picture 6"/>
          <p:cNvPicPr>
            <a:picLocks noChangeAspect="1"/>
          </p:cNvPicPr>
          <p:nvPr/>
        </p:nvPicPr>
        <p:blipFill>
          <a:blip r:embed="rId2">
            <a:extLst>
              <a:ext uri="{28A0092B-C50C-407E-A947-70E740481C1C}">
                <a14:useLocalDpi xmlns:a14="http://schemas.microsoft.com/office/drawing/2010/main" val="0"/>
              </a:ext>
            </a:extLst>
          </a:blip>
          <a:srcRect r="7037" b="21027"/>
          <a:stretch>
            <a:fillRect/>
          </a:stretch>
        </p:blipFill>
        <p:spPr bwMode="auto">
          <a:xfrm>
            <a:off x="0" y="3294063"/>
            <a:ext cx="12192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p:cNvSpPr txBox="1">
            <a:spLocks noChangeArrowheads="1"/>
          </p:cNvSpPr>
          <p:nvPr/>
        </p:nvSpPr>
        <p:spPr bwMode="auto">
          <a:xfrm>
            <a:off x="3706813" y="6232525"/>
            <a:ext cx="4833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ＭＳ Ｐゴシック" pitchFamily="34" charset="-128"/>
              </a:defRPr>
            </a:lvl1pPr>
            <a:lvl2pPr marL="37931725" indent="-37474525">
              <a:lnSpc>
                <a:spcPct val="90000"/>
              </a:lnSpc>
              <a:spcBef>
                <a:spcPts val="500"/>
              </a:spcBef>
              <a:buFont typeface="Arial" pitchFamily="34" charset="0"/>
              <a:buChar char="•"/>
              <a:defRPr sz="2400">
                <a:solidFill>
                  <a:schemeClr val="tx1"/>
                </a:solidFill>
                <a:latin typeface="Calibri" pitchFamily="34" charset="0"/>
                <a:ea typeface="ＭＳ Ｐゴシック"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ＭＳ Ｐゴシック"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9pPr>
          </a:lstStyle>
          <a:p>
            <a:pPr eaLnBrk="1" hangingPunct="1">
              <a:lnSpc>
                <a:spcPct val="100000"/>
              </a:lnSpc>
              <a:spcBef>
                <a:spcPct val="0"/>
              </a:spcBef>
              <a:buFontTx/>
              <a:buNone/>
            </a:pPr>
            <a:r>
              <a:rPr lang="en-US" altLang="en-US" sz="1400" dirty="0">
                <a:solidFill>
                  <a:srgbClr val="043673"/>
                </a:solidFill>
                <a:latin typeface="Open Sans" pitchFamily="34" charset="0"/>
              </a:rPr>
              <a:t>©2015 Export-Import Bank of the United States</a:t>
            </a:r>
          </a:p>
        </p:txBody>
      </p:sp>
      <p:pic>
        <p:nvPicPr>
          <p:cNvPr id="1638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3741738"/>
            <a:ext cx="23114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588" y="5583238"/>
            <a:ext cx="23114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5"/>
          <p:cNvSpPr>
            <a:spLocks noChangeArrowheads="1"/>
          </p:cNvSpPr>
          <p:nvPr/>
        </p:nvSpPr>
        <p:spPr bwMode="auto">
          <a:xfrm>
            <a:off x="3698875" y="3868738"/>
            <a:ext cx="56213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ＭＳ Ｐゴシック" pitchFamily="34" charset="-128"/>
              </a:defRPr>
            </a:lvl1pPr>
            <a:lvl2pPr marL="37931725" indent="-37474525">
              <a:lnSpc>
                <a:spcPct val="90000"/>
              </a:lnSpc>
              <a:spcBef>
                <a:spcPts val="500"/>
              </a:spcBef>
              <a:buFont typeface="Arial" pitchFamily="34" charset="0"/>
              <a:buChar char="•"/>
              <a:defRPr sz="2400">
                <a:solidFill>
                  <a:schemeClr val="tx1"/>
                </a:solidFill>
                <a:latin typeface="Calibri" pitchFamily="34" charset="0"/>
                <a:ea typeface="ＭＳ Ｐゴシック"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ＭＳ Ｐゴシック"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9pPr>
          </a:lstStyle>
          <a:p>
            <a:pPr eaLnBrk="1" hangingPunct="1">
              <a:lnSpc>
                <a:spcPct val="100000"/>
              </a:lnSpc>
              <a:spcBef>
                <a:spcPct val="0"/>
              </a:spcBef>
              <a:buFontTx/>
              <a:buNone/>
            </a:pPr>
            <a:r>
              <a:rPr lang="en-US" altLang="en-US" sz="3200" dirty="0">
                <a:solidFill>
                  <a:schemeClr val="bg1"/>
                </a:solidFill>
                <a:latin typeface="Open Sans" pitchFamily="34" charset="0"/>
              </a:rPr>
              <a:t>www.exim.gov</a:t>
            </a:r>
          </a:p>
          <a:p>
            <a:pPr eaLnBrk="1" hangingPunct="1">
              <a:lnSpc>
                <a:spcPct val="100000"/>
              </a:lnSpc>
              <a:spcBef>
                <a:spcPct val="0"/>
              </a:spcBef>
              <a:buFontTx/>
              <a:buNone/>
            </a:pPr>
            <a:r>
              <a:rPr lang="en-US" altLang="en-US" sz="3200" dirty="0">
                <a:solidFill>
                  <a:schemeClr val="bg1"/>
                </a:solidFill>
                <a:latin typeface="Open Sans" pitchFamily="34" charset="0"/>
              </a:rPr>
              <a:t>1-800-565-3946 (EXIM)</a:t>
            </a:r>
          </a:p>
        </p:txBody>
      </p:sp>
      <p:cxnSp>
        <p:nvCxnSpPr>
          <p:cNvPr id="3" name="Straight Connector 2"/>
          <p:cNvCxnSpPr/>
          <p:nvPr/>
        </p:nvCxnSpPr>
        <p:spPr>
          <a:xfrm>
            <a:off x="3365500" y="3732213"/>
            <a:ext cx="0" cy="13779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393" name="Title 1"/>
          <p:cNvSpPr txBox="1">
            <a:spLocks/>
          </p:cNvSpPr>
          <p:nvPr/>
        </p:nvSpPr>
        <p:spPr bwMode="auto">
          <a:xfrm>
            <a:off x="3642360" y="842963"/>
            <a:ext cx="4768215" cy="206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ea typeface="ＭＳ Ｐゴシック" pitchFamily="34" charset="-128"/>
              </a:defRPr>
            </a:lvl1pPr>
            <a:lvl2pPr marL="37931725" indent="-37474525">
              <a:lnSpc>
                <a:spcPct val="90000"/>
              </a:lnSpc>
              <a:spcBef>
                <a:spcPts val="500"/>
              </a:spcBef>
              <a:buFont typeface="Arial" pitchFamily="34" charset="0"/>
              <a:buChar char="•"/>
              <a:defRPr sz="2400">
                <a:solidFill>
                  <a:schemeClr val="tx1"/>
                </a:solidFill>
                <a:latin typeface="Calibri" pitchFamily="34" charset="0"/>
                <a:ea typeface="ＭＳ Ｐゴシック"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ＭＳ Ｐゴシック"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ＭＳ Ｐゴシック"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dirty="0" smtClean="0">
                <a:solidFill>
                  <a:srgbClr val="043673"/>
                </a:solidFill>
                <a:latin typeface="Open Sans" pitchFamily="34" charset="0"/>
              </a:rPr>
              <a:t>Kelly Kemp</a:t>
            </a:r>
            <a:endParaRPr lang="en-US" altLang="en-US" sz="2400" b="1" dirty="0">
              <a:solidFill>
                <a:srgbClr val="043673"/>
              </a:solidFill>
              <a:latin typeface="Open Sans" pitchFamily="34" charset="0"/>
            </a:endParaRPr>
          </a:p>
          <a:p>
            <a:pPr eaLnBrk="1" hangingPunct="1">
              <a:spcBef>
                <a:spcPct val="0"/>
              </a:spcBef>
              <a:buFontTx/>
              <a:buNone/>
            </a:pPr>
            <a:endParaRPr lang="en-US" altLang="en-US" sz="1800" b="1" dirty="0">
              <a:solidFill>
                <a:srgbClr val="043673"/>
              </a:solidFill>
              <a:latin typeface="Open Sans" pitchFamily="34" charset="0"/>
            </a:endParaRPr>
          </a:p>
          <a:p>
            <a:pPr eaLnBrk="1" hangingPunct="1">
              <a:spcBef>
                <a:spcPct val="0"/>
              </a:spcBef>
              <a:buFontTx/>
              <a:buNone/>
            </a:pPr>
            <a:r>
              <a:rPr lang="en-US" altLang="en-US" sz="1800" b="1" dirty="0" smtClean="0">
                <a:solidFill>
                  <a:srgbClr val="043673"/>
                </a:solidFill>
                <a:latin typeface="Open Sans" pitchFamily="34" charset="0"/>
              </a:rPr>
              <a:t>Regional Director NTX</a:t>
            </a:r>
          </a:p>
          <a:p>
            <a:pPr eaLnBrk="1" hangingPunct="1">
              <a:spcBef>
                <a:spcPct val="0"/>
              </a:spcBef>
              <a:buFontTx/>
              <a:buNone/>
            </a:pPr>
            <a:r>
              <a:rPr lang="en-US" altLang="en-US" sz="1800" b="1" dirty="0" smtClean="0">
                <a:solidFill>
                  <a:srgbClr val="043673"/>
                </a:solidFill>
                <a:latin typeface="Open Sans" pitchFamily="34" charset="0"/>
              </a:rPr>
              <a:t>1700 N. Redbud Blvd.</a:t>
            </a:r>
          </a:p>
          <a:p>
            <a:pPr eaLnBrk="1" hangingPunct="1">
              <a:spcBef>
                <a:spcPct val="0"/>
              </a:spcBef>
              <a:buFontTx/>
              <a:buNone/>
            </a:pPr>
            <a:r>
              <a:rPr lang="en-US" altLang="en-US" sz="1800" b="1" dirty="0" smtClean="0">
                <a:solidFill>
                  <a:srgbClr val="043673"/>
                </a:solidFill>
                <a:latin typeface="Open Sans" pitchFamily="34" charset="0"/>
              </a:rPr>
              <a:t>McKinney, TX  75069</a:t>
            </a:r>
          </a:p>
          <a:p>
            <a:pPr eaLnBrk="1" hangingPunct="1">
              <a:spcBef>
                <a:spcPct val="0"/>
              </a:spcBef>
              <a:buFontTx/>
              <a:buNone/>
            </a:pPr>
            <a:r>
              <a:rPr lang="en-US" altLang="en-US" sz="1800" b="1" dirty="0" smtClean="0">
                <a:solidFill>
                  <a:srgbClr val="043673"/>
                </a:solidFill>
                <a:latin typeface="Open Sans" pitchFamily="34" charset="0"/>
                <a:hlinkClick r:id="rId5"/>
              </a:rPr>
              <a:t>kelly.kemp@exim.gov</a:t>
            </a:r>
            <a:endParaRPr lang="en-US" altLang="en-US" sz="1800" b="1" dirty="0" smtClean="0">
              <a:solidFill>
                <a:srgbClr val="043673"/>
              </a:solidFill>
              <a:latin typeface="Open Sans" pitchFamily="34" charset="0"/>
            </a:endParaRPr>
          </a:p>
          <a:p>
            <a:pPr eaLnBrk="1" hangingPunct="1">
              <a:spcBef>
                <a:spcPct val="0"/>
              </a:spcBef>
              <a:buFontTx/>
              <a:buNone/>
            </a:pPr>
            <a:r>
              <a:rPr lang="en-US" altLang="en-US" sz="1800" b="1" dirty="0" smtClean="0">
                <a:solidFill>
                  <a:srgbClr val="043673"/>
                </a:solidFill>
                <a:latin typeface="Open Sans" pitchFamily="34" charset="0"/>
              </a:rPr>
              <a:t>iPhone:  214-551-4959</a:t>
            </a:r>
            <a:endParaRPr lang="en-US" altLang="en-US" sz="1800" b="1" dirty="0">
              <a:solidFill>
                <a:srgbClr val="043673"/>
              </a:solidFill>
              <a:latin typeface="Open Sans"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00EDD-1F9D-467B-BED0-E5DFEFF2FB67}"/>
              </a:ext>
            </a:extLst>
          </p:cNvPr>
          <p:cNvPicPr>
            <a:picLocks noChangeAspect="1"/>
          </p:cNvPicPr>
          <p:nvPr/>
        </p:nvPicPr>
        <p:blipFill rotWithShape="1">
          <a:blip r:embed="rId2"/>
          <a:srcRect l="23525" t="23902" r="20886" b="41915"/>
          <a:stretch/>
        </p:blipFill>
        <p:spPr>
          <a:xfrm>
            <a:off x="10972800" y="93344"/>
            <a:ext cx="975360" cy="599771"/>
          </a:xfrm>
          <a:prstGeom prst="rect">
            <a:avLst/>
          </a:prstGeom>
        </p:spPr>
      </p:pic>
      <p:pic>
        <p:nvPicPr>
          <p:cNvPr id="16" name="Picture 15">
            <a:extLst>
              <a:ext uri="{FF2B5EF4-FFF2-40B4-BE49-F238E27FC236}">
                <a16:creationId xmlns:a16="http://schemas.microsoft.com/office/drawing/2014/main" id="{CC3A2F94-4E1B-44A6-995A-5E215A70181E}"/>
              </a:ext>
            </a:extLst>
          </p:cNvPr>
          <p:cNvPicPr>
            <a:picLocks noChangeAspect="1"/>
          </p:cNvPicPr>
          <p:nvPr/>
        </p:nvPicPr>
        <p:blipFill>
          <a:blip r:embed="rId3"/>
          <a:stretch>
            <a:fillRect/>
          </a:stretch>
        </p:blipFill>
        <p:spPr>
          <a:xfrm>
            <a:off x="1297228" y="954224"/>
            <a:ext cx="10363200" cy="5010187"/>
          </a:xfrm>
          <a:prstGeom prst="rect">
            <a:avLst/>
          </a:prstGeom>
        </p:spPr>
      </p:pic>
    </p:spTree>
    <p:extLst>
      <p:ext uri="{BB962C8B-B14F-4D97-AF65-F5344CB8AC3E}">
        <p14:creationId xmlns:p14="http://schemas.microsoft.com/office/powerpoint/2010/main" val="34473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58" y="1400175"/>
            <a:ext cx="469106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977" y="1301782"/>
            <a:ext cx="6484939"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4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100000">
              <a:srgbClr val="E4EEF8"/>
            </a:gs>
          </a:gsLst>
          <a:lin ang="5400000"/>
        </a:gradFill>
        <a:effectLst/>
      </p:bgPr>
    </p:bg>
    <p:spTree>
      <p:nvGrpSpPr>
        <p:cNvPr id="1" name=""/>
        <p:cNvGrpSpPr/>
        <p:nvPr/>
      </p:nvGrpSpPr>
      <p:grpSpPr>
        <a:xfrm>
          <a:off x="0" y="0"/>
          <a:ext cx="0" cy="0"/>
          <a:chOff x="0" y="0"/>
          <a:chExt cx="0" cy="0"/>
        </a:xfrm>
      </p:grpSpPr>
      <p:sp>
        <p:nvSpPr>
          <p:cNvPr id="12293" name="Subtitle 2"/>
          <p:cNvSpPr>
            <a:spLocks noGrp="1"/>
          </p:cNvSpPr>
          <p:nvPr>
            <p:ph type="subTitle" idx="1"/>
          </p:nvPr>
        </p:nvSpPr>
        <p:spPr>
          <a:xfrm>
            <a:off x="1108074" y="527050"/>
            <a:ext cx="7031374" cy="677863"/>
          </a:xfrm>
        </p:spPr>
        <p:txBody>
          <a:bodyPr/>
          <a:lstStyle/>
          <a:p>
            <a:pPr algn="l"/>
            <a:r>
              <a:rPr lang="en-US" altLang="en-US" sz="3200" dirty="0">
                <a:solidFill>
                  <a:schemeClr val="bg1"/>
                </a:solidFill>
                <a:latin typeface="Open Sans" pitchFamily="34" charset="0"/>
                <a:sym typeface="Noteworthy Light"/>
              </a:rPr>
              <a:t>We Support a Variety of Industries</a:t>
            </a:r>
          </a:p>
        </p:txBody>
      </p:sp>
      <p:sp>
        <p:nvSpPr>
          <p:cNvPr id="4" name="Rectangle 5"/>
          <p:cNvSpPr txBox="1">
            <a:spLocks noChangeArrowheads="1"/>
          </p:cNvSpPr>
          <p:nvPr/>
        </p:nvSpPr>
        <p:spPr bwMode="auto">
          <a:xfrm>
            <a:off x="609520" y="1600340"/>
            <a:ext cx="5448385" cy="452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2" tIns="54373" rIns="108742" bIns="54373"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84" charset="-128"/>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eaLnBrk="1" hangingPunct="1">
              <a:spcBef>
                <a:spcPct val="50000"/>
              </a:spcBef>
            </a:pPr>
            <a:r>
              <a:rPr lang="en-US" altLang="en-US" sz="3200" b="1" i="1" u="sng"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Manufacturing</a:t>
            </a:r>
            <a:endParaRPr lang="en-US" altLang="en-US" sz="2800" b="1" i="1" u="sng" dirty="0" smtClean="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eaLnBrk="1" hangingPunct="1">
              <a:spcBef>
                <a:spcPct val="50000"/>
              </a:spcBef>
            </a:pPr>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Construction Equipment</a:t>
            </a:r>
          </a:p>
          <a:p>
            <a:pPr lvl="1" eaLnBrk="1" hangingPunct="1">
              <a:spcBef>
                <a:spcPct val="50000"/>
              </a:spcBef>
            </a:pPr>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Medical Equipment</a:t>
            </a:r>
          </a:p>
          <a:p>
            <a:pPr lvl="1" eaLnBrk="1" hangingPunct="1">
              <a:spcBef>
                <a:spcPct val="50000"/>
              </a:spcBef>
            </a:pPr>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Mining</a:t>
            </a:r>
          </a:p>
          <a:p>
            <a:pPr lvl="1" eaLnBrk="1" hangingPunct="1">
              <a:spcBef>
                <a:spcPct val="50000"/>
              </a:spcBef>
            </a:pPr>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Power-generation</a:t>
            </a:r>
          </a:p>
          <a:p>
            <a:pPr lvl="1" eaLnBrk="1" hangingPunct="1">
              <a:spcBef>
                <a:spcPct val="50000"/>
              </a:spcBef>
            </a:pPr>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Aircraft and Avionics</a:t>
            </a:r>
          </a:p>
          <a:p>
            <a:pPr lvl="1" eaLnBrk="1" hangingPunct="1">
              <a:spcBef>
                <a:spcPct val="50000"/>
              </a:spcBef>
            </a:pPr>
            <a:endParaRPr lang="en-US" altLang="en-US" dirty="0" smtClean="0">
              <a:latin typeface="Myriad Pro"/>
            </a:endParaRPr>
          </a:p>
        </p:txBody>
      </p:sp>
      <p:sp>
        <p:nvSpPr>
          <p:cNvPr id="6" name="Rectangle 6"/>
          <p:cNvSpPr txBox="1">
            <a:spLocks noChangeArrowheads="1"/>
          </p:cNvSpPr>
          <p:nvPr/>
        </p:nvSpPr>
        <p:spPr bwMode="auto">
          <a:xfrm>
            <a:off x="6197587" y="1600340"/>
            <a:ext cx="5384892" cy="35053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2" tIns="54373" rIns="108742" bIns="54373"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ＭＳ Ｐゴシック" pitchFamily="34" charset="-128"/>
                <a:cs typeface="ＭＳ Ｐゴシック" pitchFamily="-84" charset="-128"/>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ＭＳ Ｐゴシック" pitchFamily="34" charset="-128"/>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ＭＳ Ｐゴシック"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ct val="50000"/>
              </a:spcBef>
            </a:pPr>
            <a:r>
              <a:rPr lang="en-US" altLang="en-US" sz="3200" b="1" i="1" u="sng"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Services</a:t>
            </a:r>
          </a:p>
          <a:p>
            <a:pPr lvl="1">
              <a:spcBef>
                <a:spcPct val="50000"/>
              </a:spcBef>
            </a:pPr>
            <a:r>
              <a:rPr lang="en-US" altLang="en-US" sz="2800" dirty="0">
                <a:latin typeface="Open Sans" panose="020B0606030504020204" pitchFamily="34" charset="0"/>
                <a:ea typeface="Open Sans" panose="020B0606030504020204" pitchFamily="34" charset="0"/>
                <a:cs typeface="Open Sans" panose="020B0606030504020204" pitchFamily="34" charset="0"/>
              </a:rPr>
              <a:t>Renewable Energy</a:t>
            </a:r>
          </a:p>
          <a:p>
            <a:pPr lvl="1">
              <a:spcBef>
                <a:spcPct val="50000"/>
              </a:spcBef>
            </a:pPr>
            <a:r>
              <a:rPr lang="en-US" altLang="en-US" sz="2800" dirty="0">
                <a:latin typeface="Open Sans" panose="020B0606030504020204" pitchFamily="34" charset="0"/>
                <a:ea typeface="Open Sans" panose="020B0606030504020204" pitchFamily="34" charset="0"/>
                <a:cs typeface="Open Sans" panose="020B0606030504020204" pitchFamily="34" charset="0"/>
              </a:rPr>
              <a:t>Agribusiness</a:t>
            </a:r>
          </a:p>
          <a:p>
            <a:pPr lvl="1">
              <a:spcBef>
                <a:spcPct val="50000"/>
              </a:spcBef>
            </a:pPr>
            <a:r>
              <a:rPr lang="en-US" altLang="en-US" sz="2800" dirty="0">
                <a:latin typeface="Open Sans" panose="020B0606030504020204" pitchFamily="34" charset="0"/>
                <a:ea typeface="Open Sans" panose="020B0606030504020204" pitchFamily="34" charset="0"/>
                <a:cs typeface="Open Sans" panose="020B0606030504020204" pitchFamily="34" charset="0"/>
              </a:rPr>
              <a:t>Wholesale/Retail</a:t>
            </a:r>
          </a:p>
          <a:p>
            <a:pPr lvl="1">
              <a:spcBef>
                <a:spcPct val="50000"/>
              </a:spcBef>
            </a:pPr>
            <a:r>
              <a:rPr lang="en-US" altLang="en-US" sz="2800" dirty="0">
                <a:latin typeface="Open Sans" panose="020B0606030504020204" pitchFamily="34" charset="0"/>
                <a:ea typeface="Open Sans" panose="020B0606030504020204" pitchFamily="34" charset="0"/>
                <a:cs typeface="Open Sans" panose="020B0606030504020204" pitchFamily="34" charset="0"/>
              </a:rPr>
              <a:t>Oil &amp; </a:t>
            </a:r>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Gas</a:t>
            </a:r>
          </a:p>
          <a:p>
            <a:pPr lvl="1">
              <a:spcBef>
                <a:spcPct val="50000"/>
              </a:spcBef>
            </a:pPr>
            <a:r>
              <a:rPr lang="en-US" altLang="en-US" sz="2800" dirty="0" smtClean="0">
                <a:latin typeface="Open Sans" panose="020B0606030504020204" pitchFamily="34" charset="0"/>
                <a:ea typeface="Open Sans" panose="020B0606030504020204" pitchFamily="34" charset="0"/>
                <a:cs typeface="Open Sans" panose="020B0606030504020204" pitchFamily="34" charset="0"/>
                <a:hlinkClick r:id="rId2" tooltip="https://customermap.exim.gov/state_map.cfm?state=TX"/>
              </a:rPr>
              <a:t>https://customermap.exim.gov/state_map.cfm?state=TX</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marL="0" indent="0"/>
            <a:endParaRPr lang="en-US" altLang="en-US" sz="1700" dirty="0"/>
          </a:p>
        </p:txBody>
      </p:sp>
    </p:spTree>
    <p:extLst>
      <p:ext uri="{BB962C8B-B14F-4D97-AF65-F5344CB8AC3E}">
        <p14:creationId xmlns:p14="http://schemas.microsoft.com/office/powerpoint/2010/main" val="152895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5111-7F88-954D-BC98-E5ECEEF4D6BE}"/>
              </a:ext>
            </a:extLst>
          </p:cNvPr>
          <p:cNvSpPr>
            <a:spLocks noGrp="1"/>
          </p:cNvSpPr>
          <p:nvPr>
            <p:ph type="title"/>
          </p:nvPr>
        </p:nvSpPr>
        <p:spPr>
          <a:xfrm>
            <a:off x="731520" y="975360"/>
            <a:ext cx="10515600" cy="1219200"/>
          </a:xfrm>
        </p:spPr>
        <p:txBody>
          <a:bodyPr/>
          <a:lstStyle/>
          <a:p>
            <a:r>
              <a:rPr lang="en-US" dirty="0">
                <a:solidFill>
                  <a:srgbClr val="002060"/>
                </a:solidFill>
                <a:latin typeface="Calibri" panose="020F0502020204030204" pitchFamily="34" charset="0"/>
                <a:cs typeface="Calibri" panose="020F0502020204030204" pitchFamily="34" charset="0"/>
              </a:rPr>
              <a:t>Restricted Countries</a:t>
            </a:r>
          </a:p>
        </p:txBody>
      </p:sp>
      <p:sp>
        <p:nvSpPr>
          <p:cNvPr id="3" name="Content Placeholder 2">
            <a:extLst>
              <a:ext uri="{FF2B5EF4-FFF2-40B4-BE49-F238E27FC236}">
                <a16:creationId xmlns:a16="http://schemas.microsoft.com/office/drawing/2014/main" id="{91CA6598-9508-A448-8E00-CCA1F07B8787}"/>
              </a:ext>
            </a:extLst>
          </p:cNvPr>
          <p:cNvSpPr>
            <a:spLocks noGrp="1"/>
          </p:cNvSpPr>
          <p:nvPr>
            <p:ph idx="1"/>
          </p:nvPr>
        </p:nvSpPr>
        <p:spPr>
          <a:xfrm>
            <a:off x="323769" y="2508251"/>
            <a:ext cx="6562272" cy="3543815"/>
          </a:xfrm>
        </p:spPr>
        <p:txBody>
          <a:bodyPr>
            <a:normAutofit/>
          </a:bodyPr>
          <a:lstStyle/>
          <a:p>
            <a:pPr marL="0" lvl="1" indent="0">
              <a:spcAft>
                <a:spcPts val="800"/>
              </a:spcAft>
              <a:buNone/>
            </a:pPr>
            <a:r>
              <a:rPr lang="en-US" sz="2667" dirty="0">
                <a:latin typeface="Calibri" panose="020F0502020204030204" pitchFamily="34" charset="0"/>
                <a:cs typeface="Calibri" panose="020F0502020204030204" pitchFamily="34" charset="0"/>
              </a:rPr>
              <a:t>Restrictions may apply to buyers in certain countries, for political or economic conditions</a:t>
            </a:r>
          </a:p>
          <a:p>
            <a:pPr marL="0" lvl="1" indent="0">
              <a:spcAft>
                <a:spcPts val="800"/>
              </a:spcAft>
              <a:buNone/>
            </a:pPr>
            <a:r>
              <a:rPr lang="en-US" sz="2667" dirty="0">
                <a:latin typeface="Calibri" panose="020F0502020204030204" pitchFamily="34" charset="0"/>
                <a:cs typeface="Calibri" panose="020F0502020204030204" pitchFamily="34" charset="0"/>
              </a:rPr>
              <a:t>Check the Country Limitation Schedule (‘X’ means support unavailable)</a:t>
            </a:r>
            <a:br>
              <a:rPr lang="en-US" sz="2667" dirty="0">
                <a:latin typeface="Calibri" panose="020F0502020204030204" pitchFamily="34" charset="0"/>
                <a:cs typeface="Calibri" panose="020F0502020204030204" pitchFamily="34" charset="0"/>
              </a:rPr>
            </a:br>
            <a:r>
              <a:rPr lang="en-US" sz="2133" u="sng" dirty="0" err="1">
                <a:solidFill>
                  <a:schemeClr val="tx2">
                    <a:lumMod val="60000"/>
                    <a:lumOff val="40000"/>
                  </a:schemeClr>
                </a:solidFill>
                <a:latin typeface="Calibri" panose="020F0502020204030204" pitchFamily="34" charset="0"/>
                <a:cs typeface="Calibri" panose="020F0502020204030204" pitchFamily="34" charset="0"/>
              </a:rPr>
              <a:t>exim.gov</a:t>
            </a:r>
            <a:r>
              <a:rPr lang="en-US" sz="2133" u="sng" dirty="0">
                <a:solidFill>
                  <a:schemeClr val="tx2">
                    <a:lumMod val="60000"/>
                    <a:lumOff val="40000"/>
                  </a:schemeClr>
                </a:solidFill>
                <a:latin typeface="Calibri" panose="020F0502020204030204" pitchFamily="34" charset="0"/>
                <a:cs typeface="Calibri" panose="020F0502020204030204" pitchFamily="34" charset="0"/>
              </a:rPr>
              <a:t>/tools-for-exporters/country-limitation schedule</a:t>
            </a:r>
          </a:p>
        </p:txBody>
      </p:sp>
      <p:pic>
        <p:nvPicPr>
          <p:cNvPr id="7" name="Picture 6" descr="CountryLimitationGraphic.png">
            <a:extLst>
              <a:ext uri="{FF2B5EF4-FFF2-40B4-BE49-F238E27FC236}">
                <a16:creationId xmlns:a16="http://schemas.microsoft.com/office/drawing/2014/main" id="{575B4381-9364-474C-88B9-C28D58BD9DF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50663" y="2109824"/>
            <a:ext cx="5676976" cy="3800856"/>
          </a:xfrm>
          <a:prstGeom prst="rect">
            <a:avLst/>
          </a:prstGeom>
        </p:spPr>
      </p:pic>
      <p:pic>
        <p:nvPicPr>
          <p:cNvPr id="8" name="Picture 7">
            <a:extLst>
              <a:ext uri="{FF2B5EF4-FFF2-40B4-BE49-F238E27FC236}">
                <a16:creationId xmlns:a16="http://schemas.microsoft.com/office/drawing/2014/main" id="{C4841E40-310F-46DF-842F-F6508DD5BB27}"/>
              </a:ext>
            </a:extLst>
          </p:cNvPr>
          <p:cNvPicPr>
            <a:picLocks noChangeAspect="1"/>
          </p:cNvPicPr>
          <p:nvPr/>
        </p:nvPicPr>
        <p:blipFill rotWithShape="1">
          <a:blip r:embed="rId3"/>
          <a:srcRect l="23525" t="23902" r="20886" b="41915"/>
          <a:stretch/>
        </p:blipFill>
        <p:spPr>
          <a:xfrm>
            <a:off x="10972800" y="93344"/>
            <a:ext cx="975360" cy="599771"/>
          </a:xfrm>
          <a:prstGeom prst="rect">
            <a:avLst/>
          </a:prstGeom>
        </p:spPr>
      </p:pic>
    </p:spTree>
    <p:extLst>
      <p:ext uri="{BB962C8B-B14F-4D97-AF65-F5344CB8AC3E}">
        <p14:creationId xmlns:p14="http://schemas.microsoft.com/office/powerpoint/2010/main" val="44770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ubtitle 2"/>
          <p:cNvSpPr>
            <a:spLocks noGrp="1"/>
          </p:cNvSpPr>
          <p:nvPr>
            <p:ph type="subTitle" idx="1"/>
          </p:nvPr>
        </p:nvSpPr>
        <p:spPr>
          <a:xfrm>
            <a:off x="1109371" y="527806"/>
            <a:ext cx="10546194" cy="677686"/>
          </a:xfrm>
        </p:spPr>
        <p:txBody>
          <a:bodyPr/>
          <a:lstStyle/>
          <a:p>
            <a:pPr algn="l"/>
            <a:r>
              <a:rPr lang="en-US" altLang="en-US" sz="3199" dirty="0">
                <a:solidFill>
                  <a:schemeClr val="bg1"/>
                </a:solidFill>
                <a:latin typeface="Open Sans" pitchFamily="34" charset="0"/>
                <a:sym typeface="Noteworthy Light"/>
              </a:rPr>
              <a:t>PUBLIC POLICY (CHARTER) RESTRICTIONS – Just a Few</a:t>
            </a:r>
          </a:p>
        </p:txBody>
      </p:sp>
      <p:sp>
        <p:nvSpPr>
          <p:cNvPr id="4" name="Text Placeholder 2"/>
          <p:cNvSpPr txBox="1">
            <a:spLocks/>
          </p:cNvSpPr>
          <p:nvPr/>
        </p:nvSpPr>
        <p:spPr>
          <a:xfrm>
            <a:off x="598332" y="1364203"/>
            <a:ext cx="11173091" cy="4816807"/>
          </a:xfrm>
          <a:prstGeom prst="rect">
            <a:avLst/>
          </a:prstGeom>
        </p:spPr>
        <p:txBody>
          <a:bodyPr lIns="274249" tIns="0">
            <a:noAutofit/>
          </a:bodyPr>
          <a:lstStyle>
            <a:lvl1pPr marL="342900" indent="-342900" algn="l" rtl="0" eaLnBrk="1" fontAlgn="base" hangingPunct="1">
              <a:lnSpc>
                <a:spcPct val="90000"/>
              </a:lnSpc>
              <a:spcBef>
                <a:spcPts val="1000"/>
              </a:spcBef>
              <a:spcAft>
                <a:spcPct val="0"/>
              </a:spcAft>
              <a:buFontTx/>
              <a:buBlip>
                <a:blip r:embed="rId3"/>
              </a:buBlip>
              <a:defRPr sz="3600" kern="1200">
                <a:solidFill>
                  <a:srgbClr val="043673"/>
                </a:solidFill>
                <a:latin typeface="+mn-lt"/>
                <a:ea typeface="MS PGothic" panose="020B0600070205080204" pitchFamily="34" charset="-128"/>
                <a:cs typeface="MS PGothic" charset="0"/>
              </a:defRPr>
            </a:lvl1pPr>
            <a:lvl2pPr marL="685800" marR="0" indent="-228600" algn="l" defTabSz="914400" rtl="0" eaLnBrk="1" fontAlgn="base" latinLnBrk="0" hangingPunct="1">
              <a:lnSpc>
                <a:spcPct val="90000"/>
              </a:lnSpc>
              <a:spcBef>
                <a:spcPts val="500"/>
              </a:spcBef>
              <a:spcAft>
                <a:spcPct val="0"/>
              </a:spcAft>
              <a:buClrTx/>
              <a:buSzTx/>
              <a:buFont typeface="Arial" charset="0"/>
              <a:buChar char="•"/>
              <a:tabLst/>
              <a:defRPr sz="3200" kern="1200">
                <a:solidFill>
                  <a:srgbClr val="043673"/>
                </a:solidFill>
                <a:latin typeface="+mn-lt"/>
                <a:ea typeface="MS PGothic" panose="020B0600070205080204" pitchFamily="34" charset="-128"/>
                <a:cs typeface="MS PGothic" charset="0"/>
              </a:defRPr>
            </a:lvl2pPr>
            <a:lvl3pPr marL="1143000" indent="-228600" algn="l" rtl="0" eaLnBrk="1" fontAlgn="base" hangingPunct="1">
              <a:lnSpc>
                <a:spcPct val="90000"/>
              </a:lnSpc>
              <a:spcBef>
                <a:spcPts val="500"/>
              </a:spcBef>
              <a:spcAft>
                <a:spcPct val="0"/>
              </a:spcAft>
              <a:buFont typeface="AppleSymbols" charset="0"/>
              <a:buChar char="⎻"/>
              <a:defRPr sz="2400" kern="1200">
                <a:solidFill>
                  <a:srgbClr val="043673"/>
                </a:solidFill>
                <a:latin typeface="+mn-lt"/>
                <a:ea typeface="MS PGothic" panose="020B0600070205080204" pitchFamily="34" charset="-128"/>
                <a:cs typeface="MS PGothic" charset="0"/>
              </a:defRPr>
            </a:lvl3pPr>
            <a:lvl4pPr marL="1828800" marR="0" indent="-228600" algn="l" defTabSz="914400" rtl="0" eaLnBrk="1" fontAlgn="base" latinLnBrk="0" hangingPunct="1">
              <a:lnSpc>
                <a:spcPct val="90000"/>
              </a:lnSpc>
              <a:spcBef>
                <a:spcPts val="500"/>
              </a:spcBef>
              <a:spcAft>
                <a:spcPct val="0"/>
              </a:spcAft>
              <a:buClrTx/>
              <a:buSzTx/>
              <a:buFont typeface="Arial" charset="0"/>
              <a:buChar char="•"/>
              <a:tabLst/>
              <a:defRPr sz="2000" kern="1200">
                <a:solidFill>
                  <a:srgbClr val="043673"/>
                </a:solidFill>
                <a:latin typeface="+mn-lt"/>
                <a:ea typeface="MS PGothic" panose="020B0600070205080204" pitchFamily="34" charset="-128"/>
                <a:cs typeface="MS PGothic" charset="0"/>
              </a:defRPr>
            </a:lvl4pPr>
            <a:lvl5pPr marL="2057400" indent="-228600" algn="l" rtl="0" eaLnBrk="1" fontAlgn="base" hangingPunct="1">
              <a:lnSpc>
                <a:spcPct val="90000"/>
              </a:lnSpc>
              <a:spcBef>
                <a:spcPts val="500"/>
              </a:spcBef>
              <a:spcAft>
                <a:spcPct val="0"/>
              </a:spcAft>
              <a:buFont typeface="AppleSymbols" charset="0"/>
              <a:buChar char="⎻"/>
              <a:defRPr kern="1200">
                <a:solidFill>
                  <a:srgbClr val="043673"/>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7" indent="-342797" defTabSz="914126">
              <a:lnSpc>
                <a:spcPct val="100000"/>
              </a:lnSpc>
              <a:spcBef>
                <a:spcPts val="600"/>
              </a:spcBef>
              <a:spcAft>
                <a:spcPts val="1200"/>
              </a:spcAft>
              <a:defRPr/>
            </a:pPr>
            <a:r>
              <a:rPr lang="en-US" sz="3199" dirty="0">
                <a:latin typeface="Open Sans"/>
                <a:ea typeface="Open Sans" panose="020B0606030504020204" pitchFamily="34" charset="0"/>
                <a:cs typeface="Open Sans" panose="020B0606030504020204" pitchFamily="34" charset="0"/>
              </a:rPr>
              <a:t>No Military or Defense-related products or obligors </a:t>
            </a:r>
            <a:br>
              <a:rPr lang="en-US" sz="3199" dirty="0">
                <a:latin typeface="Open Sans"/>
                <a:ea typeface="Open Sans" panose="020B0606030504020204" pitchFamily="34" charset="0"/>
                <a:cs typeface="Open Sans" panose="020B0606030504020204" pitchFamily="34" charset="0"/>
              </a:rPr>
            </a:br>
            <a:r>
              <a:rPr lang="en-US" sz="3199" dirty="0">
                <a:latin typeface="Open Sans"/>
                <a:ea typeface="Open Sans" panose="020B0606030504020204" pitchFamily="34" charset="0"/>
                <a:cs typeface="Open Sans" panose="020B0606030504020204" pitchFamily="34" charset="0"/>
              </a:rPr>
              <a:t>(exceptions apply)</a:t>
            </a:r>
          </a:p>
          <a:p>
            <a:pPr marL="342797" indent="-342797" defTabSz="914126">
              <a:lnSpc>
                <a:spcPct val="100000"/>
              </a:lnSpc>
              <a:spcBef>
                <a:spcPts val="600"/>
              </a:spcBef>
              <a:spcAft>
                <a:spcPts val="1200"/>
              </a:spcAft>
              <a:defRPr/>
            </a:pPr>
            <a:r>
              <a:rPr lang="en-US" sz="3199" dirty="0">
                <a:latin typeface="Open Sans"/>
                <a:ea typeface="Open Sans" panose="020B0606030504020204" pitchFamily="34" charset="0"/>
                <a:cs typeface="Open Sans" panose="020B0606030504020204" pitchFamily="34" charset="0"/>
              </a:rPr>
              <a:t>U.S. Content (Standard-Term:  50+%; Medium-Term: 85% U.S.)</a:t>
            </a:r>
          </a:p>
          <a:p>
            <a:pPr marL="342797" indent="-342797" defTabSz="914126">
              <a:lnSpc>
                <a:spcPct val="100000"/>
              </a:lnSpc>
              <a:spcBef>
                <a:spcPts val="600"/>
              </a:spcBef>
              <a:spcAft>
                <a:spcPts val="1200"/>
              </a:spcAft>
              <a:defRPr/>
            </a:pPr>
            <a:r>
              <a:rPr lang="en-US" sz="3199" dirty="0" smtClean="0">
                <a:latin typeface="Open Sans"/>
                <a:ea typeface="Open Sans" panose="020B0606030504020204" pitchFamily="34" charset="0"/>
                <a:cs typeface="Open Sans" panose="020B0606030504020204" pitchFamily="34" charset="0"/>
              </a:rPr>
              <a:t>Economic </a:t>
            </a:r>
            <a:r>
              <a:rPr lang="en-US" sz="3199" dirty="0">
                <a:latin typeface="Open Sans"/>
                <a:ea typeface="Open Sans" panose="020B0606030504020204" pitchFamily="34" charset="0"/>
                <a:cs typeface="Open Sans" panose="020B0606030504020204" pitchFamily="34" charset="0"/>
              </a:rPr>
              <a:t>impact</a:t>
            </a:r>
          </a:p>
          <a:p>
            <a:pPr marL="342797" indent="-342797" defTabSz="914126">
              <a:lnSpc>
                <a:spcPct val="100000"/>
              </a:lnSpc>
              <a:spcBef>
                <a:spcPts val="600"/>
              </a:spcBef>
              <a:spcAft>
                <a:spcPts val="1200"/>
              </a:spcAft>
              <a:defRPr/>
            </a:pPr>
            <a:r>
              <a:rPr lang="en-US" sz="3199" dirty="0">
                <a:latin typeface="Open Sans"/>
                <a:ea typeface="Open Sans" panose="020B0606030504020204" pitchFamily="34" charset="0"/>
                <a:cs typeface="Open Sans" panose="020B0606030504020204" pitchFamily="34" charset="0"/>
              </a:rPr>
              <a:t>Shipping </a:t>
            </a:r>
          </a:p>
          <a:p>
            <a:pPr marL="342797" indent="-342797" defTabSz="914126">
              <a:lnSpc>
                <a:spcPct val="120000"/>
              </a:lnSpc>
              <a:spcBef>
                <a:spcPts val="600"/>
              </a:spcBef>
              <a:spcAft>
                <a:spcPts val="1200"/>
              </a:spcAft>
              <a:defRPr/>
            </a:pPr>
            <a:r>
              <a:rPr lang="en-US" sz="3199" dirty="0">
                <a:latin typeface="Open Sans"/>
                <a:ea typeface="Open Sans" panose="020B0606030504020204" pitchFamily="34" charset="0"/>
                <a:cs typeface="Open Sans" panose="020B0606030504020204" pitchFamily="34" charset="0"/>
              </a:rPr>
              <a:t>Additionality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44584" y="4230479"/>
            <a:ext cx="1810982" cy="181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63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7FAFD"/>
            </a:gs>
            <a:gs pos="100000">
              <a:srgbClr val="E4EEF8"/>
            </a:gs>
          </a:gsLst>
          <a:lin ang="5400000"/>
        </a:gradFill>
        <a:effectLst/>
      </p:bgPr>
    </p:bg>
    <p:spTree>
      <p:nvGrpSpPr>
        <p:cNvPr id="1" name=""/>
        <p:cNvGrpSpPr/>
        <p:nvPr/>
      </p:nvGrpSpPr>
      <p:grpSpPr>
        <a:xfrm>
          <a:off x="0" y="0"/>
          <a:ext cx="0" cy="0"/>
          <a:chOff x="0" y="0"/>
          <a:chExt cx="0" cy="0"/>
        </a:xfrm>
      </p:grpSpPr>
      <p:sp>
        <p:nvSpPr>
          <p:cNvPr id="12293" name="Subtitle 2"/>
          <p:cNvSpPr>
            <a:spLocks noGrp="1"/>
          </p:cNvSpPr>
          <p:nvPr>
            <p:ph type="subTitle" idx="1"/>
          </p:nvPr>
        </p:nvSpPr>
        <p:spPr>
          <a:xfrm>
            <a:off x="1108074" y="527050"/>
            <a:ext cx="9045576" cy="677863"/>
          </a:xfrm>
        </p:spPr>
        <p:txBody>
          <a:bodyPr/>
          <a:lstStyle/>
          <a:p>
            <a:pPr algn="l"/>
            <a:r>
              <a:rPr lang="en-US" altLang="en-US" sz="3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sym typeface="Noteworthy Light"/>
              </a:rPr>
              <a:t>EXIM Bank </a:t>
            </a:r>
            <a:r>
              <a:rPr lang="en-US" alt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Noteworthy Light"/>
              </a:rPr>
              <a:t>Financing Covers the Spectrum</a:t>
            </a:r>
          </a:p>
        </p:txBody>
      </p:sp>
      <p:sp>
        <p:nvSpPr>
          <p:cNvPr id="7" name="AutoShape 2"/>
          <p:cNvSpPr>
            <a:spLocks noChangeArrowheads="1"/>
          </p:cNvSpPr>
          <p:nvPr/>
        </p:nvSpPr>
        <p:spPr bwMode="auto">
          <a:xfrm>
            <a:off x="711108" y="1600340"/>
            <a:ext cx="10769785" cy="4038320"/>
          </a:xfrm>
          <a:prstGeom prst="roundRect">
            <a:avLst>
              <a:gd name="adj" fmla="val 16667"/>
            </a:avLst>
          </a:prstGeom>
          <a:solidFill>
            <a:schemeClr val="accent1">
              <a:lumMod val="75000"/>
            </a:schemeClr>
          </a:solidFill>
          <a:ln w="25400">
            <a:solidFill>
              <a:schemeClr val="tx1"/>
            </a:solidFill>
            <a:round/>
            <a:headEnd/>
            <a:tailEnd/>
          </a:ln>
        </p:spPr>
        <p:txBody>
          <a:bodyPr wrap="none" lIns="108742" tIns="54373" rIns="108742" bIns="54373" anchor="ctr"/>
          <a:lstStyle/>
          <a:p>
            <a:pPr algn="ctr">
              <a:lnSpc>
                <a:spcPts val="4047"/>
              </a:lnSpc>
              <a:defRPr/>
            </a:pPr>
            <a:endParaRPr lang="en-US" altLang="en-US" sz="3300" b="1" dirty="0">
              <a:latin typeface="Times New Roman" pitchFamily="18" charset="0"/>
              <a:ea typeface="ＭＳ Ｐゴシック" pitchFamily="-109" charset="-128"/>
            </a:endParaRPr>
          </a:p>
        </p:txBody>
      </p:sp>
      <p:sp>
        <p:nvSpPr>
          <p:cNvPr id="9" name="Text Box 5"/>
          <p:cNvSpPr txBox="1">
            <a:spLocks noChangeArrowheads="1"/>
          </p:cNvSpPr>
          <p:nvPr/>
        </p:nvSpPr>
        <p:spPr bwMode="auto">
          <a:xfrm>
            <a:off x="1219041" y="1905000"/>
            <a:ext cx="3556331" cy="12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75" tIns="47193" rIns="96275" bIns="47193">
            <a:spAutoFit/>
          </a:bodyPr>
          <a:lstStyle>
            <a:lvl1pPr eaLnBrk="0" hangingPunct="0">
              <a:defRPr sz="3000">
                <a:solidFill>
                  <a:schemeClr val="tx1"/>
                </a:solidFill>
                <a:latin typeface="Arial" pitchFamily="34" charset="0"/>
                <a:ea typeface="ＭＳ Ｐゴシック" pitchFamily="34" charset="-128"/>
              </a:defRPr>
            </a:lvl1pPr>
            <a:lvl2pPr marL="742950" indent="-285750" eaLnBrk="0" hangingPunct="0">
              <a:defRPr sz="3000">
                <a:solidFill>
                  <a:schemeClr val="tx1"/>
                </a:solidFill>
                <a:latin typeface="Arial" pitchFamily="34" charset="0"/>
                <a:ea typeface="ＭＳ Ｐゴシック" pitchFamily="34" charset="-128"/>
              </a:defRPr>
            </a:lvl2pPr>
            <a:lvl3pPr marL="1143000" indent="-228600" eaLnBrk="0" hangingPunct="0">
              <a:defRPr sz="3000">
                <a:solidFill>
                  <a:schemeClr val="tx1"/>
                </a:solidFill>
                <a:latin typeface="Arial" pitchFamily="34" charset="0"/>
                <a:ea typeface="ＭＳ Ｐゴシック" pitchFamily="34" charset="-128"/>
              </a:defRPr>
            </a:lvl3pPr>
            <a:lvl4pPr marL="1600200" indent="-228600" eaLnBrk="0" hangingPunct="0">
              <a:defRPr sz="3000">
                <a:solidFill>
                  <a:schemeClr val="tx1"/>
                </a:solidFill>
                <a:latin typeface="Arial" pitchFamily="34" charset="0"/>
                <a:ea typeface="ＭＳ Ｐゴシック" pitchFamily="34" charset="-128"/>
              </a:defRPr>
            </a:lvl4pPr>
            <a:lvl5pPr marL="2057400" indent="-228600" eaLnBrk="0" hangingPunct="0">
              <a:defRPr sz="3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9pPr>
          </a:lstStyle>
          <a:p>
            <a:pPr algn="ctr">
              <a:spcBef>
                <a:spcPct val="50000"/>
              </a:spcBef>
              <a:buClr>
                <a:schemeClr val="tx1"/>
              </a:buClr>
              <a:buSzPct val="75000"/>
              <a:buFont typeface="Wingdings" pitchFamily="2" charset="2"/>
              <a:buNone/>
            </a:pPr>
            <a:r>
              <a:rPr lang="en-US" altLang="en-US" sz="3800" dirty="0">
                <a:solidFill>
                  <a:srgbClr val="92D050"/>
                </a:solidFill>
                <a:latin typeface="Open Sans" panose="020B0606030504020204" pitchFamily="34" charset="0"/>
                <a:ea typeface="Open Sans" panose="020B0606030504020204" pitchFamily="34" charset="0"/>
                <a:cs typeface="Open Sans" panose="020B0606030504020204" pitchFamily="34" charset="0"/>
              </a:rPr>
              <a:t>Pre-Export Financing</a:t>
            </a:r>
            <a:endParaRPr lang="fr-FR" altLang="en-US" sz="380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AutoShape 3"/>
          <p:cNvSpPr>
            <a:spLocks noChangeArrowheads="1"/>
          </p:cNvSpPr>
          <p:nvPr/>
        </p:nvSpPr>
        <p:spPr bwMode="auto">
          <a:xfrm>
            <a:off x="2641256" y="3124340"/>
            <a:ext cx="8230116" cy="532980"/>
          </a:xfrm>
          <a:prstGeom prst="rightArrow">
            <a:avLst>
              <a:gd name="adj1" fmla="val 50000"/>
              <a:gd name="adj2" fmla="val 289507"/>
            </a:avLst>
          </a:prstGeom>
          <a:solidFill>
            <a:schemeClr val="accent2"/>
          </a:solidFill>
          <a:ln w="12700">
            <a:solidFill>
              <a:schemeClr val="tx1"/>
            </a:solidFill>
            <a:miter lim="800000"/>
            <a:headEnd/>
            <a:tailEnd/>
          </a:ln>
        </p:spPr>
        <p:txBody>
          <a:bodyPr wrap="none" lIns="108742" tIns="54373" rIns="108742" bIns="54373" anchor="ctr"/>
          <a:lstStyle>
            <a:lvl1pPr eaLnBrk="0" hangingPunct="0">
              <a:defRPr sz="3000">
                <a:solidFill>
                  <a:schemeClr val="tx1"/>
                </a:solidFill>
                <a:latin typeface="Arial" pitchFamily="34" charset="0"/>
                <a:ea typeface="ＭＳ Ｐゴシック" pitchFamily="34" charset="-128"/>
              </a:defRPr>
            </a:lvl1pPr>
            <a:lvl2pPr marL="742950" indent="-285750" eaLnBrk="0" hangingPunct="0">
              <a:defRPr sz="3000">
                <a:solidFill>
                  <a:schemeClr val="tx1"/>
                </a:solidFill>
                <a:latin typeface="Arial" pitchFamily="34" charset="0"/>
                <a:ea typeface="ＭＳ Ｐゴシック" pitchFamily="34" charset="-128"/>
              </a:defRPr>
            </a:lvl2pPr>
            <a:lvl3pPr marL="1143000" indent="-228600" eaLnBrk="0" hangingPunct="0">
              <a:defRPr sz="3000">
                <a:solidFill>
                  <a:schemeClr val="tx1"/>
                </a:solidFill>
                <a:latin typeface="Arial" pitchFamily="34" charset="0"/>
                <a:ea typeface="ＭＳ Ｐゴシック" pitchFamily="34" charset="-128"/>
              </a:defRPr>
            </a:lvl3pPr>
            <a:lvl4pPr marL="1600200" indent="-228600" eaLnBrk="0" hangingPunct="0">
              <a:defRPr sz="3000">
                <a:solidFill>
                  <a:schemeClr val="tx1"/>
                </a:solidFill>
                <a:latin typeface="Arial" pitchFamily="34" charset="0"/>
                <a:ea typeface="ＭＳ Ｐゴシック" pitchFamily="34" charset="-128"/>
              </a:defRPr>
            </a:lvl4pPr>
            <a:lvl5pPr marL="2057400" indent="-228600" eaLnBrk="0" hangingPunct="0">
              <a:defRPr sz="3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9pPr>
          </a:lstStyle>
          <a:p>
            <a:pPr eaLnBrk="1" hangingPunct="1"/>
            <a:endParaRPr lang="en-US" altLang="en-US" dirty="0"/>
          </a:p>
        </p:txBody>
      </p:sp>
      <p:sp>
        <p:nvSpPr>
          <p:cNvPr id="11" name="Text Box 7"/>
          <p:cNvSpPr txBox="1">
            <a:spLocks noChangeArrowheads="1"/>
          </p:cNvSpPr>
          <p:nvPr/>
        </p:nvSpPr>
        <p:spPr bwMode="auto">
          <a:xfrm>
            <a:off x="1219041" y="4067735"/>
            <a:ext cx="4876959" cy="49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75" tIns="47193" rIns="96275" bIns="47193">
            <a:spAutoFit/>
          </a:bodyPr>
          <a:lstStyle>
            <a:lvl1pPr eaLnBrk="0" hangingPunct="0">
              <a:defRPr sz="3000">
                <a:solidFill>
                  <a:schemeClr val="tx1"/>
                </a:solidFill>
                <a:latin typeface="Arial" pitchFamily="34" charset="0"/>
                <a:ea typeface="ＭＳ Ｐゴシック" pitchFamily="34" charset="-128"/>
              </a:defRPr>
            </a:lvl1pPr>
            <a:lvl2pPr marL="742950" indent="-285750" eaLnBrk="0" hangingPunct="0">
              <a:defRPr sz="3000">
                <a:solidFill>
                  <a:schemeClr val="tx1"/>
                </a:solidFill>
                <a:latin typeface="Arial" pitchFamily="34" charset="0"/>
                <a:ea typeface="ＭＳ Ｐゴシック" pitchFamily="34" charset="-128"/>
              </a:defRPr>
            </a:lvl2pPr>
            <a:lvl3pPr marL="1143000" indent="-228600" eaLnBrk="0" hangingPunct="0">
              <a:defRPr sz="3000">
                <a:solidFill>
                  <a:schemeClr val="tx1"/>
                </a:solidFill>
                <a:latin typeface="Arial" pitchFamily="34" charset="0"/>
                <a:ea typeface="ＭＳ Ｐゴシック" pitchFamily="34" charset="-128"/>
              </a:defRPr>
            </a:lvl3pPr>
            <a:lvl4pPr marL="1600200" indent="-228600" eaLnBrk="0" hangingPunct="0">
              <a:defRPr sz="3000">
                <a:solidFill>
                  <a:schemeClr val="tx1"/>
                </a:solidFill>
                <a:latin typeface="Arial" pitchFamily="34" charset="0"/>
                <a:ea typeface="ＭＳ Ｐゴシック" pitchFamily="34" charset="-128"/>
              </a:defRPr>
            </a:lvl4pPr>
            <a:lvl5pPr marL="2057400" indent="-228600" eaLnBrk="0" hangingPunct="0">
              <a:defRPr sz="3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9pPr>
          </a:lstStyle>
          <a:p>
            <a:pPr algn="ctr">
              <a:spcBef>
                <a:spcPct val="50000"/>
              </a:spcBef>
              <a:buClr>
                <a:schemeClr val="tx1"/>
              </a:buClr>
              <a:buSzPct val="75000"/>
              <a:buFont typeface="Wingdings" pitchFamily="2" charset="2"/>
              <a:buNone/>
            </a:pPr>
            <a:r>
              <a:rPr lang="en-US" altLang="en-US" sz="2600" b="1" dirty="0">
                <a:latin typeface="Open Sans" panose="020B0606030504020204" pitchFamily="34" charset="0"/>
                <a:ea typeface="Open Sans" panose="020B0606030504020204" pitchFamily="34" charset="0"/>
                <a:cs typeface="Open Sans" panose="020B0606030504020204" pitchFamily="34" charset="0"/>
              </a:rPr>
              <a:t>Working Capital </a:t>
            </a:r>
            <a:r>
              <a:rPr lang="en-US" altLang="en-US" sz="2600" b="1" dirty="0" smtClean="0">
                <a:latin typeface="Open Sans" panose="020B0606030504020204" pitchFamily="34" charset="0"/>
                <a:ea typeface="Open Sans" panose="020B0606030504020204" pitchFamily="34" charset="0"/>
                <a:cs typeface="Open Sans" panose="020B0606030504020204" pitchFamily="34" charset="0"/>
              </a:rPr>
              <a:t>Guarantee</a:t>
            </a:r>
            <a:endParaRPr lang="en-US" altLang="en-US" sz="2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Box 6"/>
          <p:cNvSpPr txBox="1">
            <a:spLocks noChangeArrowheads="1"/>
          </p:cNvSpPr>
          <p:nvPr/>
        </p:nvSpPr>
        <p:spPr bwMode="auto">
          <a:xfrm>
            <a:off x="8127736" y="1859481"/>
            <a:ext cx="3556330" cy="126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75" tIns="47193" rIns="96275" bIns="47193">
            <a:spAutoFit/>
          </a:bodyPr>
          <a:lstStyle>
            <a:lvl1pPr eaLnBrk="0" hangingPunct="0">
              <a:defRPr sz="3000">
                <a:solidFill>
                  <a:schemeClr val="tx1"/>
                </a:solidFill>
                <a:latin typeface="Arial" pitchFamily="34" charset="0"/>
                <a:ea typeface="ＭＳ Ｐゴシック" pitchFamily="34" charset="-128"/>
              </a:defRPr>
            </a:lvl1pPr>
            <a:lvl2pPr marL="742950" indent="-285750" eaLnBrk="0" hangingPunct="0">
              <a:defRPr sz="3000">
                <a:solidFill>
                  <a:schemeClr val="tx1"/>
                </a:solidFill>
                <a:latin typeface="Arial" pitchFamily="34" charset="0"/>
                <a:ea typeface="ＭＳ Ｐゴシック" pitchFamily="34" charset="-128"/>
              </a:defRPr>
            </a:lvl2pPr>
            <a:lvl3pPr marL="1143000" indent="-228600" eaLnBrk="0" hangingPunct="0">
              <a:defRPr sz="3000">
                <a:solidFill>
                  <a:schemeClr val="tx1"/>
                </a:solidFill>
                <a:latin typeface="Arial" pitchFamily="34" charset="0"/>
                <a:ea typeface="ＭＳ Ｐゴシック" pitchFamily="34" charset="-128"/>
              </a:defRPr>
            </a:lvl3pPr>
            <a:lvl4pPr marL="1600200" indent="-228600" eaLnBrk="0" hangingPunct="0">
              <a:defRPr sz="3000">
                <a:solidFill>
                  <a:schemeClr val="tx1"/>
                </a:solidFill>
                <a:latin typeface="Arial" pitchFamily="34" charset="0"/>
                <a:ea typeface="ＭＳ Ｐゴシック" pitchFamily="34" charset="-128"/>
              </a:defRPr>
            </a:lvl4pPr>
            <a:lvl5pPr marL="2057400" indent="-228600" eaLnBrk="0" hangingPunct="0">
              <a:defRPr sz="3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9pPr>
          </a:lstStyle>
          <a:p>
            <a:pPr algn="ctr">
              <a:spcBef>
                <a:spcPct val="50000"/>
              </a:spcBef>
              <a:buClr>
                <a:schemeClr val="tx1"/>
              </a:buClr>
              <a:buSzPct val="75000"/>
              <a:buFont typeface="Wingdings" pitchFamily="2" charset="2"/>
              <a:buNone/>
            </a:pPr>
            <a:r>
              <a:rPr lang="en-US" altLang="en-US" sz="3800" dirty="0">
                <a:solidFill>
                  <a:srgbClr val="92D050"/>
                </a:solidFill>
                <a:latin typeface="Open Sans" panose="020B0606030504020204" pitchFamily="34" charset="0"/>
                <a:ea typeface="Open Sans" panose="020B0606030504020204" pitchFamily="34" charset="0"/>
                <a:cs typeface="Open Sans" panose="020B0606030504020204" pitchFamily="34" charset="0"/>
              </a:rPr>
              <a:t>Post-Export Financing</a:t>
            </a:r>
            <a:endParaRPr lang="fr-FR" altLang="en-US" sz="3800"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Box 8"/>
          <p:cNvSpPr txBox="1">
            <a:spLocks noChangeArrowheads="1"/>
          </p:cNvSpPr>
          <p:nvPr/>
        </p:nvSpPr>
        <p:spPr bwMode="auto">
          <a:xfrm>
            <a:off x="8127736" y="3886340"/>
            <a:ext cx="3353157" cy="129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275" tIns="47193" rIns="96275" bIns="47193">
            <a:spAutoFit/>
          </a:bodyPr>
          <a:lstStyle>
            <a:lvl1pPr eaLnBrk="0" hangingPunct="0">
              <a:defRPr sz="3000">
                <a:solidFill>
                  <a:schemeClr val="tx1"/>
                </a:solidFill>
                <a:latin typeface="Arial" pitchFamily="34" charset="0"/>
                <a:ea typeface="ＭＳ Ｐゴシック" pitchFamily="34" charset="-128"/>
              </a:defRPr>
            </a:lvl1pPr>
            <a:lvl2pPr marL="742950" indent="-285750" eaLnBrk="0" hangingPunct="0">
              <a:defRPr sz="3000">
                <a:solidFill>
                  <a:schemeClr val="tx1"/>
                </a:solidFill>
                <a:latin typeface="Arial" pitchFamily="34" charset="0"/>
                <a:ea typeface="ＭＳ Ｐゴシック" pitchFamily="34" charset="-128"/>
              </a:defRPr>
            </a:lvl2pPr>
            <a:lvl3pPr marL="1143000" indent="-228600" eaLnBrk="0" hangingPunct="0">
              <a:defRPr sz="3000">
                <a:solidFill>
                  <a:schemeClr val="tx1"/>
                </a:solidFill>
                <a:latin typeface="Arial" pitchFamily="34" charset="0"/>
                <a:ea typeface="ＭＳ Ｐゴシック" pitchFamily="34" charset="-128"/>
              </a:defRPr>
            </a:lvl3pPr>
            <a:lvl4pPr marL="1600200" indent="-228600" eaLnBrk="0" hangingPunct="0">
              <a:defRPr sz="3000">
                <a:solidFill>
                  <a:schemeClr val="tx1"/>
                </a:solidFill>
                <a:latin typeface="Arial" pitchFamily="34" charset="0"/>
                <a:ea typeface="ＭＳ Ｐゴシック" pitchFamily="34" charset="-128"/>
              </a:defRPr>
            </a:lvl4pPr>
            <a:lvl5pPr marL="2057400" indent="-228600" eaLnBrk="0" hangingPunct="0">
              <a:defRPr sz="3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Arial" pitchFamily="34" charset="0"/>
                <a:ea typeface="ＭＳ Ｐゴシック" pitchFamily="34" charset="-128"/>
              </a:defRPr>
            </a:lvl9pPr>
          </a:lstStyle>
          <a:p>
            <a:pPr algn="ctr">
              <a:spcBef>
                <a:spcPct val="50000"/>
              </a:spcBef>
              <a:buClr>
                <a:schemeClr val="tx1"/>
              </a:buClr>
              <a:buSzPct val="75000"/>
              <a:buFont typeface="Wingdings" pitchFamily="2" charset="2"/>
              <a:buNone/>
            </a:pPr>
            <a:r>
              <a:rPr lang="en-US" altLang="en-US" sz="2600" b="1" dirty="0">
                <a:latin typeface="Open Sans" panose="020B0606030504020204" pitchFamily="34" charset="0"/>
                <a:ea typeface="Open Sans" panose="020B0606030504020204" pitchFamily="34" charset="0"/>
                <a:cs typeface="Open Sans" panose="020B0606030504020204" pitchFamily="34" charset="0"/>
              </a:rPr>
              <a:t>Insurance</a:t>
            </a:r>
            <a:br>
              <a:rPr lang="en-US" altLang="en-US" sz="2600" b="1" dirty="0">
                <a:latin typeface="Open Sans" panose="020B0606030504020204" pitchFamily="34" charset="0"/>
                <a:ea typeface="Open Sans" panose="020B0606030504020204" pitchFamily="34" charset="0"/>
                <a:cs typeface="Open Sans" panose="020B0606030504020204" pitchFamily="34" charset="0"/>
              </a:rPr>
            </a:br>
            <a:r>
              <a:rPr lang="en-US" altLang="en-US" sz="2600" b="1" dirty="0">
                <a:latin typeface="Open Sans" panose="020B0606030504020204" pitchFamily="34" charset="0"/>
                <a:ea typeface="Open Sans" panose="020B0606030504020204" pitchFamily="34" charset="0"/>
                <a:cs typeface="Open Sans" panose="020B0606030504020204" pitchFamily="34" charset="0"/>
              </a:rPr>
              <a:t>Guarantees</a:t>
            </a:r>
            <a:br>
              <a:rPr lang="en-US" altLang="en-US" sz="2600" b="1" dirty="0">
                <a:latin typeface="Open Sans" panose="020B0606030504020204" pitchFamily="34" charset="0"/>
                <a:ea typeface="Open Sans" panose="020B0606030504020204" pitchFamily="34" charset="0"/>
                <a:cs typeface="Open Sans" panose="020B0606030504020204" pitchFamily="34" charset="0"/>
              </a:rPr>
            </a:br>
            <a:r>
              <a:rPr lang="en-US" altLang="en-US" sz="2600" b="1" dirty="0">
                <a:latin typeface="Open Sans" panose="020B0606030504020204" pitchFamily="34" charset="0"/>
                <a:ea typeface="Open Sans" panose="020B0606030504020204" pitchFamily="34" charset="0"/>
                <a:cs typeface="Open Sans" panose="020B0606030504020204" pitchFamily="34" charset="0"/>
              </a:rPr>
              <a:t>Direct Loans</a:t>
            </a:r>
            <a:endParaRPr lang="fr-FR" altLang="en-US" sz="26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26794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8"/>
          <p:cNvSpPr>
            <a:spLocks noGrp="1" noChangeArrowheads="1"/>
          </p:cNvSpPr>
          <p:nvPr>
            <p:ph type="title"/>
          </p:nvPr>
        </p:nvSpPr>
        <p:spPr/>
        <p:txBody>
          <a:bodyPr>
            <a:normAutofit/>
          </a:bodyPr>
          <a:lstStyle/>
          <a:p>
            <a:r>
              <a:rPr lang="en-US" altLang="en-US" b="1" dirty="0" smtClean="0"/>
              <a:t>I.  Working Capital Guarantee</a:t>
            </a:r>
          </a:p>
        </p:txBody>
      </p:sp>
      <p:sp>
        <p:nvSpPr>
          <p:cNvPr id="4099" name="Rectangle 149"/>
          <p:cNvSpPr>
            <a:spLocks noGrp="1" noChangeArrowheads="1"/>
          </p:cNvSpPr>
          <p:nvPr>
            <p:ph idx="1"/>
          </p:nvPr>
        </p:nvSpPr>
        <p:spPr/>
        <p:txBody>
          <a:bodyPr/>
          <a:lstStyle/>
          <a:p>
            <a:pPr>
              <a:lnSpc>
                <a:spcPct val="90000"/>
              </a:lnSpc>
            </a:pPr>
            <a:r>
              <a:rPr lang="en-US" altLang="en-US" sz="2800" dirty="0" smtClean="0"/>
              <a:t>90% guarantee on principal and interest </a:t>
            </a:r>
            <a:br>
              <a:rPr lang="en-US" altLang="en-US" sz="2800" dirty="0" smtClean="0"/>
            </a:br>
            <a:r>
              <a:rPr lang="en-US" altLang="en-US" sz="2800" dirty="0" smtClean="0"/>
              <a:t>for export-related inventory and A/R</a:t>
            </a:r>
          </a:p>
          <a:p>
            <a:pPr lvl="1">
              <a:lnSpc>
                <a:spcPct val="90000"/>
              </a:lnSpc>
            </a:pPr>
            <a:r>
              <a:rPr lang="en-US" altLang="en-US" sz="2600" dirty="0" smtClean="0"/>
              <a:t>Guarantee also covers certain </a:t>
            </a:r>
            <a:br>
              <a:rPr lang="en-US" altLang="en-US" sz="2600" dirty="0" smtClean="0"/>
            </a:br>
            <a:r>
              <a:rPr lang="en-US" altLang="en-US" sz="2600" dirty="0" smtClean="0"/>
              <a:t>liquidation costs</a:t>
            </a:r>
          </a:p>
          <a:p>
            <a:pPr>
              <a:lnSpc>
                <a:spcPct val="90000"/>
              </a:lnSpc>
            </a:pPr>
            <a:r>
              <a:rPr lang="en-US" altLang="en-US" sz="2800" dirty="0" smtClean="0"/>
              <a:t>Generally one year or less</a:t>
            </a:r>
          </a:p>
          <a:p>
            <a:pPr>
              <a:lnSpc>
                <a:spcPct val="90000"/>
              </a:lnSpc>
            </a:pPr>
            <a:r>
              <a:rPr lang="en-US" altLang="en-US" sz="2800" dirty="0" smtClean="0"/>
              <a:t>Must be fully collateralized </a:t>
            </a:r>
          </a:p>
          <a:p>
            <a:pPr>
              <a:lnSpc>
                <a:spcPct val="90000"/>
              </a:lnSpc>
            </a:pPr>
            <a:r>
              <a:rPr lang="en-US" altLang="en-US" sz="2800" dirty="0" smtClean="0"/>
              <a:t>Covers exporter performance risk</a:t>
            </a:r>
          </a:p>
          <a:p>
            <a:pPr>
              <a:lnSpc>
                <a:spcPct val="90000"/>
              </a:lnSpc>
            </a:pPr>
            <a:endParaRPr lang="fr-FR" altLang="en-US" sz="2800" dirty="0" smtClean="0"/>
          </a:p>
        </p:txBody>
      </p:sp>
      <p:sp>
        <p:nvSpPr>
          <p:cNvPr id="4100" name="AutoShape 145"/>
          <p:cNvSpPr>
            <a:spLocks noChangeArrowheads="1"/>
          </p:cNvSpPr>
          <p:nvPr/>
        </p:nvSpPr>
        <p:spPr bwMode="auto">
          <a:xfrm>
            <a:off x="2235200" y="5257800"/>
            <a:ext cx="8026400" cy="9906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0962" tIns="39688" rIns="80962" bIns="39688" anchor="ctr"/>
          <a:lstStyle>
            <a:lvl1pPr algn="l">
              <a:buClr>
                <a:srgbClr val="99CCFF"/>
              </a:buClr>
              <a:buChar char="Ø"/>
              <a:defRPr sz="3200">
                <a:solidFill>
                  <a:schemeClr val="tx1"/>
                </a:solidFill>
                <a:latin typeface="Gill Sans MT" pitchFamily="34" charset="0"/>
              </a:defRPr>
            </a:lvl1pPr>
            <a:lvl2pPr marL="742950" indent="-285750" algn="l">
              <a:buClr>
                <a:srgbClr val="A7D3FF"/>
              </a:buClr>
              <a:buChar char="§"/>
              <a:defRPr sz="2800">
                <a:solidFill>
                  <a:schemeClr val="tx1"/>
                </a:solidFill>
                <a:latin typeface="Gill Sans MT" pitchFamily="34" charset="0"/>
              </a:defRPr>
            </a:lvl2pPr>
            <a:lvl3pPr marL="1143000" indent="-228600" algn="l">
              <a:buClr>
                <a:srgbClr val="A7D3FF"/>
              </a:buClr>
              <a:buChar char="Ø"/>
              <a:defRPr sz="2400">
                <a:solidFill>
                  <a:schemeClr val="tx1"/>
                </a:solidFill>
                <a:latin typeface="Gill Sans MT" pitchFamily="34" charset="0"/>
              </a:defRPr>
            </a:lvl3pPr>
            <a:lvl4pPr marL="1600200" indent="-228600" algn="l">
              <a:buClr>
                <a:srgbClr val="A7D3FF"/>
              </a:buClr>
              <a:buChar char="Ø"/>
              <a:defRPr sz="2000">
                <a:solidFill>
                  <a:srgbClr val="FFDC45"/>
                </a:solidFill>
                <a:latin typeface="Gill Sans MT" pitchFamily="34" charset="0"/>
              </a:defRPr>
            </a:lvl4pPr>
            <a:lvl5pPr marL="2057400" indent="-228600" algn="l">
              <a:spcBef>
                <a:spcPct val="20000"/>
              </a:spcBef>
              <a:buClr>
                <a:srgbClr val="C19A37"/>
              </a:buClr>
              <a:buFont typeface="CommonBullets" pitchFamily="34" charset="2"/>
              <a:buChar char="+"/>
              <a:defRPr sz="2000">
                <a:solidFill>
                  <a:schemeClr val="tx1"/>
                </a:solidFill>
                <a:latin typeface="Arial" charset="0"/>
              </a:defRPr>
            </a:lvl5pPr>
            <a:lvl6pPr marL="25146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6pPr>
            <a:lvl7pPr marL="29718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7pPr>
            <a:lvl8pPr marL="34290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8pPr>
            <a:lvl9pPr marL="38862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9pPr>
          </a:lstStyle>
          <a:p>
            <a:pPr algn="ctr">
              <a:buClr>
                <a:schemeClr val="tx1"/>
              </a:buClr>
              <a:buFont typeface="Wingdings" pitchFamily="2" charset="2"/>
              <a:buChar char="n"/>
            </a:pPr>
            <a:endParaRPr lang="en-US" altLang="en-US" sz="3600">
              <a:solidFill>
                <a:schemeClr val="tx2"/>
              </a:solidFill>
              <a:latin typeface="Times New Roman" pitchFamily="18" charset="0"/>
            </a:endParaRPr>
          </a:p>
        </p:txBody>
      </p:sp>
      <p:sp>
        <p:nvSpPr>
          <p:cNvPr id="4101" name="Text Box 147"/>
          <p:cNvSpPr txBox="1">
            <a:spLocks noChangeArrowheads="1"/>
          </p:cNvSpPr>
          <p:nvPr/>
        </p:nvSpPr>
        <p:spPr bwMode="auto">
          <a:xfrm>
            <a:off x="2438400" y="5334031"/>
            <a:ext cx="812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0962" tIns="39688" rIns="80962" bIns="39688">
            <a:spAutoFit/>
          </a:bodyPr>
          <a:lstStyle>
            <a:lvl1pPr algn="l">
              <a:buClr>
                <a:srgbClr val="99CCFF"/>
              </a:buClr>
              <a:buChar char="Ø"/>
              <a:defRPr sz="3200">
                <a:solidFill>
                  <a:schemeClr val="tx1"/>
                </a:solidFill>
                <a:latin typeface="Gill Sans MT" pitchFamily="34" charset="0"/>
              </a:defRPr>
            </a:lvl1pPr>
            <a:lvl2pPr marL="742950" indent="-285750" algn="l">
              <a:buClr>
                <a:srgbClr val="A7D3FF"/>
              </a:buClr>
              <a:buChar char="§"/>
              <a:defRPr sz="2800">
                <a:solidFill>
                  <a:schemeClr val="tx1"/>
                </a:solidFill>
                <a:latin typeface="Gill Sans MT" pitchFamily="34" charset="0"/>
              </a:defRPr>
            </a:lvl2pPr>
            <a:lvl3pPr marL="1143000" indent="-228600" algn="l">
              <a:buClr>
                <a:srgbClr val="A7D3FF"/>
              </a:buClr>
              <a:buChar char="Ø"/>
              <a:defRPr sz="2400">
                <a:solidFill>
                  <a:schemeClr val="tx1"/>
                </a:solidFill>
                <a:latin typeface="Gill Sans MT" pitchFamily="34" charset="0"/>
              </a:defRPr>
            </a:lvl3pPr>
            <a:lvl4pPr marL="1600200" indent="-228600" algn="l">
              <a:buClr>
                <a:srgbClr val="A7D3FF"/>
              </a:buClr>
              <a:buChar char="Ø"/>
              <a:defRPr sz="2000">
                <a:solidFill>
                  <a:srgbClr val="FFDC45"/>
                </a:solidFill>
                <a:latin typeface="Gill Sans MT" pitchFamily="34" charset="0"/>
              </a:defRPr>
            </a:lvl4pPr>
            <a:lvl5pPr marL="2057400" indent="-228600" algn="l">
              <a:spcBef>
                <a:spcPct val="20000"/>
              </a:spcBef>
              <a:buClr>
                <a:srgbClr val="C19A37"/>
              </a:buClr>
              <a:buFont typeface="CommonBullets" pitchFamily="34" charset="2"/>
              <a:buChar char="+"/>
              <a:defRPr sz="2000">
                <a:solidFill>
                  <a:schemeClr val="tx1"/>
                </a:solidFill>
                <a:latin typeface="Arial" charset="0"/>
              </a:defRPr>
            </a:lvl5pPr>
            <a:lvl6pPr marL="25146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6pPr>
            <a:lvl7pPr marL="29718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7pPr>
            <a:lvl8pPr marL="34290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8pPr>
            <a:lvl9pPr marL="3886200" indent="-228600" eaLnBrk="0" fontAlgn="base" hangingPunct="0">
              <a:spcBef>
                <a:spcPct val="20000"/>
              </a:spcBef>
              <a:spcAft>
                <a:spcPct val="0"/>
              </a:spcAft>
              <a:buClr>
                <a:srgbClr val="C19A37"/>
              </a:buClr>
              <a:buFont typeface="CommonBullets" pitchFamily="34" charset="2"/>
              <a:buChar char="+"/>
              <a:defRPr sz="2000">
                <a:solidFill>
                  <a:schemeClr val="tx1"/>
                </a:solidFill>
                <a:latin typeface="Arial" charset="0"/>
              </a:defRPr>
            </a:lvl9pPr>
          </a:lstStyle>
          <a:p>
            <a:pPr>
              <a:lnSpc>
                <a:spcPct val="75000"/>
              </a:lnSpc>
              <a:spcBef>
                <a:spcPct val="20000"/>
              </a:spcBef>
              <a:buClr>
                <a:schemeClr val="tx1"/>
              </a:buClr>
              <a:buFont typeface="Wingdings" pitchFamily="2" charset="2"/>
              <a:buNone/>
            </a:pPr>
            <a:r>
              <a:rPr lang="en-US" altLang="en-US" sz="2400" b="1"/>
              <a:t>Note: </a:t>
            </a:r>
            <a:r>
              <a:rPr lang="en-US" altLang="en-US" sz="2400"/>
              <a:t>Provides no protection to exporter                             </a:t>
            </a:r>
          </a:p>
          <a:p>
            <a:pPr>
              <a:lnSpc>
                <a:spcPct val="75000"/>
              </a:lnSpc>
              <a:spcBef>
                <a:spcPct val="20000"/>
              </a:spcBef>
              <a:buClr>
                <a:schemeClr val="tx1"/>
              </a:buClr>
              <a:buFont typeface="Wingdings" pitchFamily="2" charset="2"/>
              <a:buNone/>
            </a:pPr>
            <a:r>
              <a:rPr lang="en-US" altLang="en-US" sz="2400"/>
              <a:t>against foreign buyer non-payment</a:t>
            </a:r>
            <a:endParaRPr lang="fr-FR" altLang="en-US" sz="2400"/>
          </a:p>
        </p:txBody>
      </p:sp>
    </p:spTree>
    <p:extLst>
      <p:ext uri="{BB962C8B-B14F-4D97-AF65-F5344CB8AC3E}">
        <p14:creationId xmlns:p14="http://schemas.microsoft.com/office/powerpoint/2010/main" val="2316860768"/>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PPT Template EXIM_2DEC201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EXIM_2DEC2015</Template>
  <TotalTime>3113</TotalTime>
  <Words>1659</Words>
  <Application>Microsoft Office PowerPoint</Application>
  <PresentationFormat>Widescreen</PresentationFormat>
  <Paragraphs>205</Paragraphs>
  <Slides>22</Slides>
  <Notes>14</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40" baseType="lpstr">
      <vt:lpstr>MS PGothic</vt:lpstr>
      <vt:lpstr>MS PGothic</vt:lpstr>
      <vt:lpstr>Arial</vt:lpstr>
      <vt:lpstr>Calibri</vt:lpstr>
      <vt:lpstr>Calibri Light</vt:lpstr>
      <vt:lpstr>Cambria</vt:lpstr>
      <vt:lpstr>Georgia</vt:lpstr>
      <vt:lpstr>Gill Sans MT</vt:lpstr>
      <vt:lpstr>Myriad Pro</vt:lpstr>
      <vt:lpstr>Noteworthy Light</vt:lpstr>
      <vt:lpstr>Open Sans</vt:lpstr>
      <vt:lpstr>Open Sans Cond Light</vt:lpstr>
      <vt:lpstr>Times New Roman</vt:lpstr>
      <vt:lpstr>Wingdings</vt:lpstr>
      <vt:lpstr>PPT Template EXIM_2DEC2015</vt:lpstr>
      <vt:lpstr>Custom Design</vt:lpstr>
      <vt:lpstr>1_Custom Design</vt:lpstr>
      <vt:lpstr>Microsoft Excel Chart</vt:lpstr>
      <vt:lpstr>Main Title of Presentation Sub-heading</vt:lpstr>
      <vt:lpstr>PowerPoint Presentation</vt:lpstr>
      <vt:lpstr>PowerPoint Presentation</vt:lpstr>
      <vt:lpstr>PowerPoint Presentation</vt:lpstr>
      <vt:lpstr>PowerPoint Presentation</vt:lpstr>
      <vt:lpstr>Restricted Countries</vt:lpstr>
      <vt:lpstr>PowerPoint Presentation</vt:lpstr>
      <vt:lpstr>PowerPoint Presentation</vt:lpstr>
      <vt:lpstr>I.  Working Capital Guarantee</vt:lpstr>
      <vt:lpstr>With Ex-Im Guarantee</vt:lpstr>
      <vt:lpstr>Success Story: Boiler {indirect}</vt:lpstr>
      <vt:lpstr>II.  Short-Term Export Credit Insurance</vt:lpstr>
      <vt:lpstr>Exporter Benefits</vt:lpstr>
      <vt:lpstr>There’s A Reason Big Company’s Use It!   What do the companies below have in common? What will also surprise you is how many small companies use it as well!</vt:lpstr>
      <vt:lpstr>Short Term Export Credit Export Credit Insurance</vt:lpstr>
      <vt:lpstr>Trade Credit Insurance (Short- Term) Foreign Buyer Qualifications</vt:lpstr>
      <vt:lpstr>Risks Covered</vt:lpstr>
      <vt:lpstr>Success Story:  Combo ~ LQ</vt:lpstr>
      <vt:lpstr>III.  Medium-Term Insurance and Guarantees</vt:lpstr>
      <vt:lpstr>PowerPoint Presentation</vt:lpstr>
      <vt:lpstr>Success Story: Air Tractor Inc.</vt:lpstr>
      <vt:lpstr>PowerPoint Presentation</vt:lpstr>
    </vt:vector>
  </TitlesOfParts>
  <Company>ExIm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Overview</dc:title>
  <dc:creator>Michael Jackson</dc:creator>
  <cp:lastModifiedBy>Kelly Kemp</cp:lastModifiedBy>
  <cp:revision>109</cp:revision>
  <cp:lastPrinted>2020-02-25T15:05:39Z</cp:lastPrinted>
  <dcterms:created xsi:type="dcterms:W3CDTF">2016-01-08T14:47:25Z</dcterms:created>
  <dcterms:modified xsi:type="dcterms:W3CDTF">2020-02-25T20:40:42Z</dcterms:modified>
</cp:coreProperties>
</file>